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s L Taylor (Staff)" initials="MLT(" lastIdx="1" clrIdx="0">
    <p:extLst>
      <p:ext uri="{19B8F6BF-5375-455C-9EA6-DF929625EA0E}">
        <p15:presenceInfo xmlns:p15="http://schemas.microsoft.com/office/powerpoint/2012/main" userId="S::L.Taylor@chellaston.derby.sch.uk::ba32b7c6-39a7-4aca-9729-7cf421cac9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38" autoAdjust="0"/>
    <p:restoredTop sz="94660"/>
  </p:normalViewPr>
  <p:slideViewPr>
    <p:cSldViewPr snapToGrid="0">
      <p:cViewPr>
        <p:scale>
          <a:sx n="66" d="100"/>
          <a:sy n="66" d="100"/>
        </p:scale>
        <p:origin x="-1776"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10737E-EC0E-4968-9469-F1BCFA27E3EE}" type="doc">
      <dgm:prSet loTypeId="urn:microsoft.com/office/officeart/2005/8/layout/hierarchy3" loCatId="list" qsTypeId="urn:microsoft.com/office/officeart/2005/8/quickstyle/simple1" qsCatId="simple" csTypeId="urn:microsoft.com/office/officeart/2005/8/colors/accent0_1" csCatId="mainScheme" phldr="1"/>
      <dgm:spPr/>
      <dgm:t>
        <a:bodyPr/>
        <a:lstStyle/>
        <a:p>
          <a:endParaRPr lang="en-GB"/>
        </a:p>
      </dgm:t>
    </dgm:pt>
    <dgm:pt modelId="{9F281C1B-6728-43F9-B732-C3DD38867B1D}">
      <dgm:prSet phldrT="[Text]"/>
      <dgm:spPr/>
      <dgm:t>
        <a:bodyPr/>
        <a:lstStyle/>
        <a:p>
          <a:r>
            <a:rPr lang="en-GB" dirty="0"/>
            <a:t>Communication</a:t>
          </a:r>
        </a:p>
      </dgm:t>
    </dgm:pt>
    <dgm:pt modelId="{71158C90-34F6-43DA-933C-9506856B6BC7}" type="parTrans" cxnId="{CFD534DE-8483-4ED6-AD6C-6C204C39641E}">
      <dgm:prSet/>
      <dgm:spPr/>
      <dgm:t>
        <a:bodyPr/>
        <a:lstStyle/>
        <a:p>
          <a:endParaRPr lang="en-GB"/>
        </a:p>
      </dgm:t>
    </dgm:pt>
    <dgm:pt modelId="{040848EC-0AC9-4987-BCDA-3D746C56B0AE}" type="sibTrans" cxnId="{CFD534DE-8483-4ED6-AD6C-6C204C39641E}">
      <dgm:prSet/>
      <dgm:spPr/>
      <dgm:t>
        <a:bodyPr/>
        <a:lstStyle/>
        <a:p>
          <a:endParaRPr lang="en-GB"/>
        </a:p>
      </dgm:t>
    </dgm:pt>
    <dgm:pt modelId="{5F48A2EB-384A-4672-83A5-B96EC0BE1BFE}">
      <dgm:prSet phldrT="[Text]" custT="1"/>
      <dgm:spPr/>
      <dgm:t>
        <a:bodyPr/>
        <a:lstStyle/>
        <a:p>
          <a:r>
            <a:rPr lang="en-GB" sz="1000" b="1" dirty="0"/>
            <a:t>Delayed language</a:t>
          </a:r>
        </a:p>
        <a:p>
          <a:r>
            <a:rPr lang="en-GB" sz="900" b="0" dirty="0"/>
            <a:t>May result from varying underlying disorders or brain damage</a:t>
          </a:r>
          <a:endParaRPr lang="en-GB" sz="1000" b="1" dirty="0"/>
        </a:p>
      </dgm:t>
    </dgm:pt>
    <dgm:pt modelId="{B5932511-16D1-4BA4-9278-E6FF4BF104F3}" type="parTrans" cxnId="{7A781485-5DA3-4AAD-8674-B7FE2766E84F}">
      <dgm:prSet/>
      <dgm:spPr/>
      <dgm:t>
        <a:bodyPr/>
        <a:lstStyle/>
        <a:p>
          <a:endParaRPr lang="en-GB"/>
        </a:p>
      </dgm:t>
    </dgm:pt>
    <dgm:pt modelId="{F075D391-9BE4-4BE8-A931-2E739F453A00}" type="sibTrans" cxnId="{7A781485-5DA3-4AAD-8674-B7FE2766E84F}">
      <dgm:prSet/>
      <dgm:spPr/>
      <dgm:t>
        <a:bodyPr/>
        <a:lstStyle/>
        <a:p>
          <a:endParaRPr lang="en-GB"/>
        </a:p>
      </dgm:t>
    </dgm:pt>
    <dgm:pt modelId="{87F41EFC-F634-4059-B5FF-9486A7A097C6}">
      <dgm:prSet phldrT="[Text]" custT="1"/>
      <dgm:spPr/>
      <dgm:t>
        <a:bodyPr/>
        <a:lstStyle/>
        <a:p>
          <a:r>
            <a:rPr lang="en-GB" sz="1000" b="1" dirty="0"/>
            <a:t>Difficulty in using language</a:t>
          </a:r>
        </a:p>
        <a:p>
          <a:r>
            <a:rPr lang="en-GB" sz="900" b="0" dirty="0"/>
            <a:t>Difficulty in expressing ideas clearly and may be hard to understand</a:t>
          </a:r>
        </a:p>
      </dgm:t>
    </dgm:pt>
    <dgm:pt modelId="{269E02AD-885C-4844-903C-8440E8AD45E2}" type="parTrans" cxnId="{D6D60CF4-E40B-4F89-A1BF-50FCEB1938E5}">
      <dgm:prSet/>
      <dgm:spPr/>
      <dgm:t>
        <a:bodyPr/>
        <a:lstStyle/>
        <a:p>
          <a:endParaRPr lang="en-GB"/>
        </a:p>
      </dgm:t>
    </dgm:pt>
    <dgm:pt modelId="{66087B5B-D3A4-4EFE-9832-194DEFB1D1F0}" type="sibTrans" cxnId="{D6D60CF4-E40B-4F89-A1BF-50FCEB1938E5}">
      <dgm:prSet/>
      <dgm:spPr/>
      <dgm:t>
        <a:bodyPr/>
        <a:lstStyle/>
        <a:p>
          <a:endParaRPr lang="en-GB"/>
        </a:p>
      </dgm:t>
    </dgm:pt>
    <dgm:pt modelId="{3FAE740E-AB9E-45D4-8F6F-5BBFDEA76C72}">
      <dgm:prSet phldrT="[Text]"/>
      <dgm:spPr/>
      <dgm:t>
        <a:bodyPr/>
        <a:lstStyle/>
        <a:p>
          <a:r>
            <a:rPr lang="en-GB" dirty="0"/>
            <a:t>Environmental</a:t>
          </a:r>
        </a:p>
      </dgm:t>
    </dgm:pt>
    <dgm:pt modelId="{EB5293D6-6B1C-403A-B757-A9856E74DFC3}" type="parTrans" cxnId="{85135A9D-2D9D-408C-AD6D-AD343B398490}">
      <dgm:prSet/>
      <dgm:spPr/>
      <dgm:t>
        <a:bodyPr/>
        <a:lstStyle/>
        <a:p>
          <a:endParaRPr lang="en-GB"/>
        </a:p>
      </dgm:t>
    </dgm:pt>
    <dgm:pt modelId="{501FE20D-814C-4C4D-AD5D-0C07A9E31CEB}" type="sibTrans" cxnId="{85135A9D-2D9D-408C-AD6D-AD343B398490}">
      <dgm:prSet/>
      <dgm:spPr/>
      <dgm:t>
        <a:bodyPr/>
        <a:lstStyle/>
        <a:p>
          <a:endParaRPr lang="en-GB"/>
        </a:p>
      </dgm:t>
    </dgm:pt>
    <dgm:pt modelId="{17DAD021-12D7-4326-9915-B8CF21E353B8}">
      <dgm:prSet phldrT="[Text]" custT="1"/>
      <dgm:spPr/>
      <dgm:t>
        <a:bodyPr/>
        <a:lstStyle/>
        <a:p>
          <a:r>
            <a:rPr lang="en-GB" sz="1000" b="1" dirty="0"/>
            <a:t>Impaired speech</a:t>
          </a:r>
        </a:p>
        <a:p>
          <a:r>
            <a:rPr lang="en-GB" sz="900" b="0" dirty="0"/>
            <a:t>Inability to produce speech sounds</a:t>
          </a:r>
        </a:p>
      </dgm:t>
    </dgm:pt>
    <dgm:pt modelId="{BBEBA8D7-3B43-4B85-A29C-255E1900AEAE}" type="parTrans" cxnId="{A7A963BE-D66C-4888-AB37-EE5FA02622EA}">
      <dgm:prSet/>
      <dgm:spPr/>
      <dgm:t>
        <a:bodyPr/>
        <a:lstStyle/>
        <a:p>
          <a:endParaRPr lang="en-GB"/>
        </a:p>
      </dgm:t>
    </dgm:pt>
    <dgm:pt modelId="{7A41F1DF-99CF-4093-AB50-1D7D0846628E}" type="sibTrans" cxnId="{A7A963BE-D66C-4888-AB37-EE5FA02622EA}">
      <dgm:prSet/>
      <dgm:spPr/>
      <dgm:t>
        <a:bodyPr/>
        <a:lstStyle/>
        <a:p>
          <a:endParaRPr lang="en-GB"/>
        </a:p>
      </dgm:t>
    </dgm:pt>
    <dgm:pt modelId="{077D4DF8-121A-4C9A-B7F2-E0A4996755DD}">
      <dgm:prSet phldrT="[Text]" custT="1"/>
      <dgm:spPr/>
      <dgm:t>
        <a:bodyPr/>
        <a:lstStyle/>
        <a:p>
          <a:r>
            <a:rPr lang="en-GB" sz="1000" b="1" dirty="0"/>
            <a:t>Not understanding written information</a:t>
          </a:r>
        </a:p>
        <a:p>
          <a:endParaRPr lang="en-GB" sz="800" b="1" dirty="0"/>
        </a:p>
      </dgm:t>
    </dgm:pt>
    <dgm:pt modelId="{C130E93B-1A4E-408C-A75D-9E4F9CF37F81}" type="parTrans" cxnId="{2F6BD391-3005-48F5-B2FB-69B1144E038F}">
      <dgm:prSet/>
      <dgm:spPr/>
      <dgm:t>
        <a:bodyPr/>
        <a:lstStyle/>
        <a:p>
          <a:endParaRPr lang="en-GB"/>
        </a:p>
      </dgm:t>
    </dgm:pt>
    <dgm:pt modelId="{942D7435-A7E5-4A1B-9B47-CD1D9B9A26C5}" type="sibTrans" cxnId="{2F6BD391-3005-48F5-B2FB-69B1144E038F}">
      <dgm:prSet/>
      <dgm:spPr/>
      <dgm:t>
        <a:bodyPr/>
        <a:lstStyle/>
        <a:p>
          <a:endParaRPr lang="en-GB"/>
        </a:p>
      </dgm:t>
    </dgm:pt>
    <dgm:pt modelId="{4AA78392-09D4-44DC-AAAA-2379FE0470CC}">
      <dgm:prSet phldrT="[Text]" custT="1"/>
      <dgm:spPr/>
      <dgm:t>
        <a:bodyPr/>
        <a:lstStyle/>
        <a:p>
          <a:r>
            <a:rPr lang="en-GB" sz="1000" b="1" dirty="0"/>
            <a:t>Transport-travel information</a:t>
          </a:r>
        </a:p>
        <a:p>
          <a:r>
            <a:rPr lang="en-GB" sz="900" b="0" dirty="0"/>
            <a:t>Info is often presented in a way that is hard to understand</a:t>
          </a:r>
        </a:p>
      </dgm:t>
    </dgm:pt>
    <dgm:pt modelId="{3DE7B7A2-C379-4B78-AF6C-7B058524FBDE}" type="parTrans" cxnId="{C03B0CF2-B98B-4B5C-B13C-B745AF33ABCF}">
      <dgm:prSet/>
      <dgm:spPr/>
      <dgm:t>
        <a:bodyPr/>
        <a:lstStyle/>
        <a:p>
          <a:endParaRPr lang="en-GB"/>
        </a:p>
      </dgm:t>
    </dgm:pt>
    <dgm:pt modelId="{3D28ACE3-DAA4-4AF7-83B7-7B4ACD77E10B}" type="sibTrans" cxnId="{C03B0CF2-B98B-4B5C-B13C-B745AF33ABCF}">
      <dgm:prSet/>
      <dgm:spPr/>
      <dgm:t>
        <a:bodyPr/>
        <a:lstStyle/>
        <a:p>
          <a:endParaRPr lang="en-GB"/>
        </a:p>
      </dgm:t>
    </dgm:pt>
    <dgm:pt modelId="{D4CF3F70-E2A3-4C38-81AF-A7B1D15BD6B6}">
      <dgm:prSet phldrT="[Text]" custT="1"/>
      <dgm:spPr/>
      <dgm:t>
        <a:bodyPr/>
        <a:lstStyle/>
        <a:p>
          <a:r>
            <a:rPr lang="en-GB" sz="1000" b="1" dirty="0"/>
            <a:t>Living conditions</a:t>
          </a:r>
        </a:p>
      </dgm:t>
    </dgm:pt>
    <dgm:pt modelId="{414F75A1-E9E4-4F0B-9363-972A0146AB1C}" type="parTrans" cxnId="{32404E6B-35D4-42C8-846A-82309F5A0952}">
      <dgm:prSet/>
      <dgm:spPr/>
      <dgm:t>
        <a:bodyPr/>
        <a:lstStyle/>
        <a:p>
          <a:endParaRPr lang="en-GB"/>
        </a:p>
      </dgm:t>
    </dgm:pt>
    <dgm:pt modelId="{7E0DB784-B6EB-44BE-87F5-016170110FC5}" type="sibTrans" cxnId="{32404E6B-35D4-42C8-846A-82309F5A0952}">
      <dgm:prSet/>
      <dgm:spPr/>
      <dgm:t>
        <a:bodyPr/>
        <a:lstStyle/>
        <a:p>
          <a:endParaRPr lang="en-GB"/>
        </a:p>
      </dgm:t>
    </dgm:pt>
    <dgm:pt modelId="{CE266293-6900-4283-84AD-D4A3EC70680F}">
      <dgm:prSet phldrT="[Text]" custT="1"/>
      <dgm:spPr/>
      <dgm:t>
        <a:bodyPr/>
        <a:lstStyle/>
        <a:p>
          <a:r>
            <a:rPr lang="en-GB" sz="1000" b="1" dirty="0"/>
            <a:t>Lack of confidence using transport</a:t>
          </a:r>
        </a:p>
      </dgm:t>
    </dgm:pt>
    <dgm:pt modelId="{C253B07E-544C-4E24-ABEA-966AFC841C44}" type="parTrans" cxnId="{1D9A8D91-C470-4AC1-BAA9-EFDE127B09C6}">
      <dgm:prSet/>
      <dgm:spPr/>
      <dgm:t>
        <a:bodyPr/>
        <a:lstStyle/>
        <a:p>
          <a:endParaRPr lang="en-GB"/>
        </a:p>
      </dgm:t>
    </dgm:pt>
    <dgm:pt modelId="{EEEE3377-3558-4D1F-9B4D-DF81FD6DE43C}" type="sibTrans" cxnId="{1D9A8D91-C470-4AC1-BAA9-EFDE127B09C6}">
      <dgm:prSet/>
      <dgm:spPr/>
      <dgm:t>
        <a:bodyPr/>
        <a:lstStyle/>
        <a:p>
          <a:endParaRPr lang="en-GB"/>
        </a:p>
      </dgm:t>
    </dgm:pt>
    <dgm:pt modelId="{D8781F0D-BD87-4E72-81AF-1DB62FF6A417}">
      <dgm:prSet phldrT="[Text]" custT="1"/>
      <dgm:spPr/>
      <dgm:t>
        <a:bodyPr/>
        <a:lstStyle/>
        <a:p>
          <a:r>
            <a:rPr lang="en-GB" sz="900" dirty="0"/>
            <a:t>Personal safety</a:t>
          </a:r>
        </a:p>
      </dgm:t>
    </dgm:pt>
    <dgm:pt modelId="{960157EA-884F-41A6-9822-0C6B2138BBFE}" type="parTrans" cxnId="{6BBCF38B-2A6C-44C5-9975-0A28721C8FF1}">
      <dgm:prSet/>
      <dgm:spPr/>
      <dgm:t>
        <a:bodyPr/>
        <a:lstStyle/>
        <a:p>
          <a:endParaRPr lang="en-GB"/>
        </a:p>
      </dgm:t>
    </dgm:pt>
    <dgm:pt modelId="{C20E52CC-56F6-4E88-BF31-B9325D7AEA5F}" type="sibTrans" cxnId="{6BBCF38B-2A6C-44C5-9975-0A28721C8FF1}">
      <dgm:prSet/>
      <dgm:spPr/>
      <dgm:t>
        <a:bodyPr/>
        <a:lstStyle/>
        <a:p>
          <a:endParaRPr lang="en-GB"/>
        </a:p>
      </dgm:t>
    </dgm:pt>
    <dgm:pt modelId="{0B897846-34B9-4EB0-96D1-D0997DD6A94F}">
      <dgm:prSet phldrT="[Text]" custT="1"/>
      <dgm:spPr/>
      <dgm:t>
        <a:bodyPr/>
        <a:lstStyle/>
        <a:p>
          <a:r>
            <a:rPr lang="en-GB" sz="900" dirty="0"/>
            <a:t>judgement</a:t>
          </a:r>
        </a:p>
      </dgm:t>
    </dgm:pt>
    <dgm:pt modelId="{7CEC5AD5-A136-470A-ABD4-545A21A5E59F}" type="parTrans" cxnId="{4A23E574-E1D8-41D8-8615-1F2416DDFF8F}">
      <dgm:prSet/>
      <dgm:spPr/>
      <dgm:t>
        <a:bodyPr/>
        <a:lstStyle/>
        <a:p>
          <a:endParaRPr lang="en-GB"/>
        </a:p>
      </dgm:t>
    </dgm:pt>
    <dgm:pt modelId="{CF90D730-00FF-4A3E-80B8-DA3136957AA8}" type="sibTrans" cxnId="{4A23E574-E1D8-41D8-8615-1F2416DDFF8F}">
      <dgm:prSet/>
      <dgm:spPr/>
      <dgm:t>
        <a:bodyPr/>
        <a:lstStyle/>
        <a:p>
          <a:endParaRPr lang="en-GB"/>
        </a:p>
      </dgm:t>
    </dgm:pt>
    <dgm:pt modelId="{E6A666F8-EC7B-4B79-A9A6-0A905C9E07B1}">
      <dgm:prSet phldrT="[Text]" custT="1"/>
      <dgm:spPr/>
      <dgm:t>
        <a:bodyPr/>
        <a:lstStyle/>
        <a:p>
          <a:r>
            <a:rPr lang="en-GB" sz="900" dirty="0"/>
            <a:t>No choice about where they live or who they live with</a:t>
          </a:r>
        </a:p>
      </dgm:t>
    </dgm:pt>
    <dgm:pt modelId="{51A29309-C225-4778-A8D5-9AEF5D77626E}" type="parTrans" cxnId="{29C6B867-1251-4E9B-92F6-E9693B295C12}">
      <dgm:prSet/>
      <dgm:spPr/>
      <dgm:t>
        <a:bodyPr/>
        <a:lstStyle/>
        <a:p>
          <a:endParaRPr lang="en-GB"/>
        </a:p>
      </dgm:t>
    </dgm:pt>
    <dgm:pt modelId="{7ED29D9C-7FF5-4C8C-ABB8-674F0700F1C9}" type="sibTrans" cxnId="{29C6B867-1251-4E9B-92F6-E9693B295C12}">
      <dgm:prSet/>
      <dgm:spPr/>
      <dgm:t>
        <a:bodyPr/>
        <a:lstStyle/>
        <a:p>
          <a:endParaRPr lang="en-GB"/>
        </a:p>
      </dgm:t>
    </dgm:pt>
    <dgm:pt modelId="{BBF7C367-82FF-42B6-9435-C7F09EA4C6D3}">
      <dgm:prSet phldrT="[Text]" custT="1"/>
      <dgm:spPr/>
      <dgm:t>
        <a:bodyPr/>
        <a:lstStyle/>
        <a:p>
          <a:r>
            <a:rPr lang="en-GB" sz="900" dirty="0"/>
            <a:t>Want for a more independent life</a:t>
          </a:r>
        </a:p>
      </dgm:t>
    </dgm:pt>
    <dgm:pt modelId="{5B8C1AB8-638C-4829-827D-B0D6B96A052D}" type="parTrans" cxnId="{71FDCE55-1006-415E-947B-E42A21AF6BD5}">
      <dgm:prSet/>
      <dgm:spPr/>
      <dgm:t>
        <a:bodyPr/>
        <a:lstStyle/>
        <a:p>
          <a:endParaRPr lang="en-GB"/>
        </a:p>
      </dgm:t>
    </dgm:pt>
    <dgm:pt modelId="{FCE1963B-35E1-4780-9F75-FAE987DD6E3C}" type="sibTrans" cxnId="{71FDCE55-1006-415E-947B-E42A21AF6BD5}">
      <dgm:prSet/>
      <dgm:spPr/>
      <dgm:t>
        <a:bodyPr/>
        <a:lstStyle/>
        <a:p>
          <a:endParaRPr lang="en-GB"/>
        </a:p>
      </dgm:t>
    </dgm:pt>
    <dgm:pt modelId="{EEDB4B57-39DB-4578-B5F7-3D0F42A87C82}">
      <dgm:prSet phldrT="[Text]" custT="1"/>
      <dgm:spPr/>
      <dgm:t>
        <a:bodyPr/>
        <a:lstStyle/>
        <a:p>
          <a:r>
            <a:rPr lang="en-GB" sz="1000" b="1" dirty="0"/>
            <a:t>Access to buildings and leisure</a:t>
          </a:r>
        </a:p>
        <a:p>
          <a:endParaRPr lang="en-GB" sz="800" b="1" dirty="0"/>
        </a:p>
      </dgm:t>
    </dgm:pt>
    <dgm:pt modelId="{02292C5D-2A89-4F19-B2FD-15F39C941CC0}" type="parTrans" cxnId="{625FC15B-5621-44EE-8522-979692A3E792}">
      <dgm:prSet/>
      <dgm:spPr/>
      <dgm:t>
        <a:bodyPr/>
        <a:lstStyle/>
        <a:p>
          <a:endParaRPr lang="en-GB"/>
        </a:p>
      </dgm:t>
    </dgm:pt>
    <dgm:pt modelId="{5EE459CE-4E7A-4980-8707-3D23D2921A66}" type="sibTrans" cxnId="{625FC15B-5621-44EE-8522-979692A3E792}">
      <dgm:prSet/>
      <dgm:spPr/>
      <dgm:t>
        <a:bodyPr/>
        <a:lstStyle/>
        <a:p>
          <a:endParaRPr lang="en-GB"/>
        </a:p>
      </dgm:t>
    </dgm:pt>
    <dgm:pt modelId="{24E2BCA2-BA73-4F4C-A319-AC93035E4F28}">
      <dgm:prSet phldrT="[Text]"/>
      <dgm:spPr/>
      <dgm:t>
        <a:bodyPr/>
        <a:lstStyle/>
        <a:p>
          <a:r>
            <a:rPr lang="en-GB" b="1" dirty="0"/>
            <a:t>Economic</a:t>
          </a:r>
        </a:p>
      </dgm:t>
    </dgm:pt>
    <dgm:pt modelId="{8E86C63F-07C7-4887-94D8-429339BE72D2}" type="parTrans" cxnId="{226C2147-2B30-4F63-98BA-5D94EE56976E}">
      <dgm:prSet/>
      <dgm:spPr/>
      <dgm:t>
        <a:bodyPr/>
        <a:lstStyle/>
        <a:p>
          <a:endParaRPr lang="en-GB"/>
        </a:p>
      </dgm:t>
    </dgm:pt>
    <dgm:pt modelId="{8DF1C193-5966-43ED-A6FD-6269609A25B0}" type="sibTrans" cxnId="{226C2147-2B30-4F63-98BA-5D94EE56976E}">
      <dgm:prSet/>
      <dgm:spPr/>
      <dgm:t>
        <a:bodyPr/>
        <a:lstStyle/>
        <a:p>
          <a:endParaRPr lang="en-GB"/>
        </a:p>
      </dgm:t>
    </dgm:pt>
    <dgm:pt modelId="{FDD182B8-246E-433E-B97E-2495D62B49EB}">
      <dgm:prSet phldrT="[Text]" custT="1"/>
      <dgm:spPr/>
      <dgm:t>
        <a:bodyPr/>
        <a:lstStyle/>
        <a:p>
          <a:r>
            <a:rPr lang="en-GB" sz="1000" b="1" dirty="0"/>
            <a:t>Cost of leisure activities</a:t>
          </a:r>
        </a:p>
      </dgm:t>
    </dgm:pt>
    <dgm:pt modelId="{1C12B943-7935-444C-9731-9E11D10330D3}" type="parTrans" cxnId="{B0DBB3AB-FE6C-484B-B02F-87038846D272}">
      <dgm:prSet/>
      <dgm:spPr/>
      <dgm:t>
        <a:bodyPr/>
        <a:lstStyle/>
        <a:p>
          <a:endParaRPr lang="en-GB"/>
        </a:p>
      </dgm:t>
    </dgm:pt>
    <dgm:pt modelId="{C47E2F6E-27F1-4B70-989B-F232B6DE74E7}" type="sibTrans" cxnId="{B0DBB3AB-FE6C-484B-B02F-87038846D272}">
      <dgm:prSet/>
      <dgm:spPr/>
      <dgm:t>
        <a:bodyPr/>
        <a:lstStyle/>
        <a:p>
          <a:endParaRPr lang="en-GB"/>
        </a:p>
      </dgm:t>
    </dgm:pt>
    <dgm:pt modelId="{53B98B68-E051-4244-A262-7B5097CFA53C}">
      <dgm:prSet phldrT="[Text]" custT="1"/>
      <dgm:spPr/>
      <dgm:t>
        <a:bodyPr/>
        <a:lstStyle/>
        <a:p>
          <a:r>
            <a:rPr lang="en-GB" sz="1000" b="1" dirty="0"/>
            <a:t>Cost of transport</a:t>
          </a:r>
        </a:p>
      </dgm:t>
    </dgm:pt>
    <dgm:pt modelId="{1D928065-E76E-4F5C-A367-641BCADE99CE}" type="parTrans" cxnId="{12CDEF6B-682A-4FAD-B122-4BBC58A5553E}">
      <dgm:prSet/>
      <dgm:spPr/>
      <dgm:t>
        <a:bodyPr/>
        <a:lstStyle/>
        <a:p>
          <a:endParaRPr lang="en-GB"/>
        </a:p>
      </dgm:t>
    </dgm:pt>
    <dgm:pt modelId="{B45C6D08-DF94-4023-AFB7-C05ED21C30CE}" type="sibTrans" cxnId="{12CDEF6B-682A-4FAD-B122-4BBC58A5553E}">
      <dgm:prSet/>
      <dgm:spPr/>
      <dgm:t>
        <a:bodyPr/>
        <a:lstStyle/>
        <a:p>
          <a:endParaRPr lang="en-GB"/>
        </a:p>
      </dgm:t>
    </dgm:pt>
    <dgm:pt modelId="{3DEC8979-1865-4204-8079-DA8E746C102A}">
      <dgm:prSet phldrT="[Text]" custT="1"/>
      <dgm:spPr/>
      <dgm:t>
        <a:bodyPr/>
        <a:lstStyle/>
        <a:p>
          <a:r>
            <a:rPr lang="en-GB" sz="1000" b="1" dirty="0"/>
            <a:t>Cost of care</a:t>
          </a:r>
        </a:p>
      </dgm:t>
    </dgm:pt>
    <dgm:pt modelId="{805A53C7-6191-45A5-902F-BC1CA9B9ABE0}" type="parTrans" cxnId="{916887CB-323E-40BE-9FA4-E617D9777D4B}">
      <dgm:prSet/>
      <dgm:spPr/>
      <dgm:t>
        <a:bodyPr/>
        <a:lstStyle/>
        <a:p>
          <a:endParaRPr lang="en-GB"/>
        </a:p>
      </dgm:t>
    </dgm:pt>
    <dgm:pt modelId="{080BF120-6EE3-4943-975C-7F4E11D2C31F}" type="sibTrans" cxnId="{916887CB-323E-40BE-9FA4-E617D9777D4B}">
      <dgm:prSet/>
      <dgm:spPr/>
      <dgm:t>
        <a:bodyPr/>
        <a:lstStyle/>
        <a:p>
          <a:endParaRPr lang="en-GB"/>
        </a:p>
      </dgm:t>
    </dgm:pt>
    <dgm:pt modelId="{B9907F69-B457-4447-B910-9B5DED83400D}">
      <dgm:prSet phldrT="[Text]"/>
      <dgm:spPr/>
      <dgm:t>
        <a:bodyPr/>
        <a:lstStyle/>
        <a:p>
          <a:r>
            <a:rPr lang="en-GB" b="1" dirty="0"/>
            <a:t>Attitudes</a:t>
          </a:r>
        </a:p>
      </dgm:t>
    </dgm:pt>
    <dgm:pt modelId="{A0E45E43-8B72-43F4-95D9-2D530885110B}" type="parTrans" cxnId="{E9EC4221-2D6E-4F16-AC90-E8BED2EB344B}">
      <dgm:prSet/>
      <dgm:spPr/>
      <dgm:t>
        <a:bodyPr/>
        <a:lstStyle/>
        <a:p>
          <a:endParaRPr lang="en-GB"/>
        </a:p>
      </dgm:t>
    </dgm:pt>
    <dgm:pt modelId="{5F02F7CE-088A-4CF1-BD45-A6160DD3888C}" type="sibTrans" cxnId="{E9EC4221-2D6E-4F16-AC90-E8BED2EB344B}">
      <dgm:prSet/>
      <dgm:spPr/>
      <dgm:t>
        <a:bodyPr/>
        <a:lstStyle/>
        <a:p>
          <a:endParaRPr lang="en-GB"/>
        </a:p>
      </dgm:t>
    </dgm:pt>
    <dgm:pt modelId="{D22209EB-6AF6-4FCF-838D-A42F9D0B6DCF}">
      <dgm:prSet phldrT="[Text]" custT="1"/>
      <dgm:spPr/>
      <dgm:t>
        <a:bodyPr/>
        <a:lstStyle/>
        <a:p>
          <a:r>
            <a:rPr lang="en-GB" sz="1000" b="1" dirty="0"/>
            <a:t>Prejudice</a:t>
          </a:r>
        </a:p>
      </dgm:t>
    </dgm:pt>
    <dgm:pt modelId="{B0BF564A-2740-47A3-B497-021092A4F729}" type="parTrans" cxnId="{AD9623F8-D02E-47C1-BBBD-A3F12187CFA5}">
      <dgm:prSet/>
      <dgm:spPr/>
      <dgm:t>
        <a:bodyPr/>
        <a:lstStyle/>
        <a:p>
          <a:endParaRPr lang="en-GB"/>
        </a:p>
      </dgm:t>
    </dgm:pt>
    <dgm:pt modelId="{36A4FDDB-9E7E-45C9-9924-C17E593D67E1}" type="sibTrans" cxnId="{AD9623F8-D02E-47C1-BBBD-A3F12187CFA5}">
      <dgm:prSet/>
      <dgm:spPr/>
      <dgm:t>
        <a:bodyPr/>
        <a:lstStyle/>
        <a:p>
          <a:endParaRPr lang="en-GB"/>
        </a:p>
      </dgm:t>
    </dgm:pt>
    <dgm:pt modelId="{C68F9200-2A6E-490F-9DD7-3EF2CBFA1F63}">
      <dgm:prSet phldrT="[Text]" custT="1"/>
      <dgm:spPr/>
      <dgm:t>
        <a:bodyPr/>
        <a:lstStyle/>
        <a:p>
          <a:r>
            <a:rPr lang="en-GB" sz="1000" b="1" dirty="0"/>
            <a:t>Stigma</a:t>
          </a:r>
        </a:p>
      </dgm:t>
    </dgm:pt>
    <dgm:pt modelId="{6B294715-ACBC-455B-B7F8-A9EB382CC92E}" type="parTrans" cxnId="{8122FC06-B48B-440A-B9AA-BC1D9A314A9D}">
      <dgm:prSet/>
      <dgm:spPr/>
      <dgm:t>
        <a:bodyPr/>
        <a:lstStyle/>
        <a:p>
          <a:endParaRPr lang="en-GB"/>
        </a:p>
      </dgm:t>
    </dgm:pt>
    <dgm:pt modelId="{2B2A070C-37BB-4B28-8065-09BBFE559643}" type="sibTrans" cxnId="{8122FC06-B48B-440A-B9AA-BC1D9A314A9D}">
      <dgm:prSet/>
      <dgm:spPr/>
      <dgm:t>
        <a:bodyPr/>
        <a:lstStyle/>
        <a:p>
          <a:endParaRPr lang="en-GB"/>
        </a:p>
      </dgm:t>
    </dgm:pt>
    <dgm:pt modelId="{EC163CE0-EA90-4C64-BD62-9CF0940A917A}">
      <dgm:prSet phldrT="[Text]" custT="1"/>
      <dgm:spPr/>
      <dgm:t>
        <a:bodyPr/>
        <a:lstStyle/>
        <a:p>
          <a:r>
            <a:rPr lang="en-GB" sz="1000" b="1" dirty="0"/>
            <a:t>Fear</a:t>
          </a:r>
        </a:p>
      </dgm:t>
    </dgm:pt>
    <dgm:pt modelId="{43F1B33F-6200-4B36-ACF7-2C3966F3770A}" type="parTrans" cxnId="{65318474-45B1-4807-99A4-EC2A211E13CA}">
      <dgm:prSet/>
      <dgm:spPr/>
      <dgm:t>
        <a:bodyPr/>
        <a:lstStyle/>
        <a:p>
          <a:endParaRPr lang="en-GB"/>
        </a:p>
      </dgm:t>
    </dgm:pt>
    <dgm:pt modelId="{F6229737-C57F-4482-B6EE-24E013D556E4}" type="sibTrans" cxnId="{65318474-45B1-4807-99A4-EC2A211E13CA}">
      <dgm:prSet/>
      <dgm:spPr/>
      <dgm:t>
        <a:bodyPr/>
        <a:lstStyle/>
        <a:p>
          <a:endParaRPr lang="en-GB"/>
        </a:p>
      </dgm:t>
    </dgm:pt>
    <dgm:pt modelId="{43C01171-215C-42CE-9BA5-23890CEB9E78}">
      <dgm:prSet phldrT="[Text]" custT="1"/>
      <dgm:spPr/>
      <dgm:t>
        <a:bodyPr/>
        <a:lstStyle/>
        <a:p>
          <a:r>
            <a:rPr lang="en-GB" sz="1000" b="1" dirty="0"/>
            <a:t>Lack of understanding</a:t>
          </a:r>
        </a:p>
      </dgm:t>
    </dgm:pt>
    <dgm:pt modelId="{346A40AC-8D7C-41BA-8C3C-B141117A4D74}" type="parTrans" cxnId="{E7423A3C-5D51-4F61-9C73-9D602347358B}">
      <dgm:prSet/>
      <dgm:spPr/>
      <dgm:t>
        <a:bodyPr/>
        <a:lstStyle/>
        <a:p>
          <a:endParaRPr lang="en-GB"/>
        </a:p>
      </dgm:t>
    </dgm:pt>
    <dgm:pt modelId="{C93444C9-99F5-4E6A-A925-3CB0BCFE21E6}" type="sibTrans" cxnId="{E7423A3C-5D51-4F61-9C73-9D602347358B}">
      <dgm:prSet/>
      <dgm:spPr/>
      <dgm:t>
        <a:bodyPr/>
        <a:lstStyle/>
        <a:p>
          <a:endParaRPr lang="en-GB"/>
        </a:p>
      </dgm:t>
    </dgm:pt>
    <dgm:pt modelId="{207DFD2F-C534-4A65-99D4-8E6139F8B4B2}">
      <dgm:prSet phldrT="[Text]" custT="1"/>
      <dgm:spPr/>
      <dgm:t>
        <a:bodyPr/>
        <a:lstStyle/>
        <a:p>
          <a:r>
            <a:rPr lang="en-GB" sz="1000" b="1" dirty="0"/>
            <a:t>Discrimination</a:t>
          </a:r>
        </a:p>
      </dgm:t>
    </dgm:pt>
    <dgm:pt modelId="{9A2D6BCD-BCF5-4613-8694-7BB3E7859AAA}" type="parTrans" cxnId="{7E2B55FA-41E4-43D4-B098-199DDB373780}">
      <dgm:prSet/>
      <dgm:spPr/>
      <dgm:t>
        <a:bodyPr/>
        <a:lstStyle/>
        <a:p>
          <a:endParaRPr lang="en-GB"/>
        </a:p>
      </dgm:t>
    </dgm:pt>
    <dgm:pt modelId="{396B8619-C208-4C16-9441-FF023A82591A}" type="sibTrans" cxnId="{7E2B55FA-41E4-43D4-B098-199DDB373780}">
      <dgm:prSet/>
      <dgm:spPr/>
      <dgm:t>
        <a:bodyPr/>
        <a:lstStyle/>
        <a:p>
          <a:endParaRPr lang="en-GB"/>
        </a:p>
      </dgm:t>
    </dgm:pt>
    <dgm:pt modelId="{4118B2F2-7498-455E-AE4A-DEADF18608D9}">
      <dgm:prSet phldrT="[Text]" custT="1"/>
      <dgm:spPr/>
      <dgm:t>
        <a:bodyPr/>
        <a:lstStyle/>
        <a:p>
          <a:r>
            <a:rPr lang="en-GB" sz="1000" b="1" dirty="0"/>
            <a:t>Lack of choice</a:t>
          </a:r>
        </a:p>
      </dgm:t>
    </dgm:pt>
    <dgm:pt modelId="{4088A010-9AFE-4346-A892-A3AB4BA07C58}" type="parTrans" cxnId="{1E01B010-EDB5-4002-B5A4-90B0A3D70B37}">
      <dgm:prSet/>
      <dgm:spPr/>
      <dgm:t>
        <a:bodyPr/>
        <a:lstStyle/>
        <a:p>
          <a:endParaRPr lang="en-GB"/>
        </a:p>
      </dgm:t>
    </dgm:pt>
    <dgm:pt modelId="{26454F55-1D1B-4F61-B61D-B179FAD9FB38}" type="sibTrans" cxnId="{1E01B010-EDB5-4002-B5A4-90B0A3D70B37}">
      <dgm:prSet/>
      <dgm:spPr/>
      <dgm:t>
        <a:bodyPr/>
        <a:lstStyle/>
        <a:p>
          <a:endParaRPr lang="en-GB"/>
        </a:p>
      </dgm:t>
    </dgm:pt>
    <dgm:pt modelId="{6245308E-74DA-433B-A5A8-D6C9787F1198}">
      <dgm:prSet phldrT="[Text]"/>
      <dgm:spPr/>
      <dgm:t>
        <a:bodyPr/>
        <a:lstStyle/>
        <a:p>
          <a:r>
            <a:rPr lang="en-GB" b="1" dirty="0"/>
            <a:t>Physical</a:t>
          </a:r>
        </a:p>
      </dgm:t>
    </dgm:pt>
    <dgm:pt modelId="{2E70CC54-CEF6-42C4-9519-270294459EB7}" type="parTrans" cxnId="{3C8BC8FE-3AF5-439C-9935-9874CE87B1C2}">
      <dgm:prSet/>
      <dgm:spPr/>
      <dgm:t>
        <a:bodyPr/>
        <a:lstStyle/>
        <a:p>
          <a:endParaRPr lang="en-GB"/>
        </a:p>
      </dgm:t>
    </dgm:pt>
    <dgm:pt modelId="{1CAF7E35-8F6F-4D29-B1CA-49199D467B31}" type="sibTrans" cxnId="{3C8BC8FE-3AF5-439C-9935-9874CE87B1C2}">
      <dgm:prSet/>
      <dgm:spPr/>
      <dgm:t>
        <a:bodyPr/>
        <a:lstStyle/>
        <a:p>
          <a:endParaRPr lang="en-GB"/>
        </a:p>
      </dgm:t>
    </dgm:pt>
    <dgm:pt modelId="{F68EB2B4-E288-4562-AE5A-0649B22D3A9D}">
      <dgm:prSet phldrT="[Text]" custT="1"/>
      <dgm:spPr/>
      <dgm:t>
        <a:bodyPr/>
        <a:lstStyle/>
        <a:p>
          <a:r>
            <a:rPr lang="en-GB" sz="1000" b="1" dirty="0"/>
            <a:t>Physical disability</a:t>
          </a:r>
        </a:p>
        <a:p>
          <a:r>
            <a:rPr lang="en-GB" sz="900" b="0" dirty="0"/>
            <a:t>Comes with mobility issues and issues with fine and motor skills</a:t>
          </a:r>
        </a:p>
      </dgm:t>
    </dgm:pt>
    <dgm:pt modelId="{82B76E2C-C431-4575-B5C3-BC7B8E4ACC94}" type="parTrans" cxnId="{C03AF698-2BF6-4014-975B-BA493F014B88}">
      <dgm:prSet/>
      <dgm:spPr/>
      <dgm:t>
        <a:bodyPr/>
        <a:lstStyle/>
        <a:p>
          <a:endParaRPr lang="en-GB"/>
        </a:p>
      </dgm:t>
    </dgm:pt>
    <dgm:pt modelId="{95F5E376-EE95-440E-ACA6-66782503C3E2}" type="sibTrans" cxnId="{C03AF698-2BF6-4014-975B-BA493F014B88}">
      <dgm:prSet/>
      <dgm:spPr/>
      <dgm:t>
        <a:bodyPr/>
        <a:lstStyle/>
        <a:p>
          <a:endParaRPr lang="en-GB"/>
        </a:p>
      </dgm:t>
    </dgm:pt>
    <dgm:pt modelId="{56A9DD9D-6AE7-4756-B8C4-E58F59E0FCCD}">
      <dgm:prSet phldrT="[Text]" custT="1"/>
      <dgm:spPr/>
      <dgm:t>
        <a:bodyPr/>
        <a:lstStyle/>
        <a:p>
          <a:r>
            <a:rPr lang="en-GB" sz="1000" b="1" dirty="0"/>
            <a:t>Problems with gait</a:t>
          </a:r>
        </a:p>
        <a:p>
          <a:r>
            <a:rPr lang="en-GB" sz="900" b="0" dirty="0"/>
            <a:t>Issues with walking and balance can cause danger of falls and injuries</a:t>
          </a:r>
        </a:p>
      </dgm:t>
    </dgm:pt>
    <dgm:pt modelId="{09EFC441-4749-4A79-ADCE-19DFC58691E2}" type="parTrans" cxnId="{7B673D27-8CCD-4EDA-AB9D-B5BC44D84174}">
      <dgm:prSet/>
      <dgm:spPr/>
      <dgm:t>
        <a:bodyPr/>
        <a:lstStyle/>
        <a:p>
          <a:endParaRPr lang="en-GB"/>
        </a:p>
      </dgm:t>
    </dgm:pt>
    <dgm:pt modelId="{BA235132-B0C4-4A6D-9792-9DE6904E2F76}" type="sibTrans" cxnId="{7B673D27-8CCD-4EDA-AB9D-B5BC44D84174}">
      <dgm:prSet/>
      <dgm:spPr/>
      <dgm:t>
        <a:bodyPr/>
        <a:lstStyle/>
        <a:p>
          <a:endParaRPr lang="en-GB"/>
        </a:p>
      </dgm:t>
    </dgm:pt>
    <dgm:pt modelId="{52FB8C84-8D06-4722-8F2D-984C625DC674}">
      <dgm:prSet phldrT="[Text]" custT="1"/>
      <dgm:spPr/>
      <dgm:t>
        <a:bodyPr/>
        <a:lstStyle/>
        <a:p>
          <a:r>
            <a:rPr lang="en-GB" sz="1000" b="1" dirty="0"/>
            <a:t>Posture</a:t>
          </a:r>
        </a:p>
        <a:p>
          <a:r>
            <a:rPr lang="en-GB" sz="900" b="0" dirty="0"/>
            <a:t>Postural issues can cause severe pain, pressure sores etc</a:t>
          </a:r>
          <a:r>
            <a:rPr lang="en-GB" sz="1000" b="1" dirty="0"/>
            <a:t>.</a:t>
          </a:r>
          <a:endParaRPr lang="en-GB" sz="600" b="1" dirty="0"/>
        </a:p>
      </dgm:t>
    </dgm:pt>
    <dgm:pt modelId="{B4FD64D8-3AA1-4B77-9F10-E9E890567C7A}" type="parTrans" cxnId="{CAFF5259-39C4-4CE8-8DA4-8B0FF5947B16}">
      <dgm:prSet/>
      <dgm:spPr/>
      <dgm:t>
        <a:bodyPr/>
        <a:lstStyle/>
        <a:p>
          <a:endParaRPr lang="en-GB"/>
        </a:p>
      </dgm:t>
    </dgm:pt>
    <dgm:pt modelId="{F5CED46D-1EDE-4655-91A9-BB7200A5A082}" type="sibTrans" cxnId="{CAFF5259-39C4-4CE8-8DA4-8B0FF5947B16}">
      <dgm:prSet/>
      <dgm:spPr/>
      <dgm:t>
        <a:bodyPr/>
        <a:lstStyle/>
        <a:p>
          <a:endParaRPr lang="en-GB"/>
        </a:p>
      </dgm:t>
    </dgm:pt>
    <dgm:pt modelId="{B5971564-3381-441B-AC03-AF6B9B4EFB78}">
      <dgm:prSet phldrT="[Text]" custT="1"/>
      <dgm:spPr/>
      <dgm:t>
        <a:bodyPr/>
        <a:lstStyle/>
        <a:p>
          <a:r>
            <a:rPr lang="en-GB" sz="1000" b="1" dirty="0"/>
            <a:t>Movement</a:t>
          </a:r>
        </a:p>
      </dgm:t>
    </dgm:pt>
    <dgm:pt modelId="{E7D6EF92-52DC-4A22-8F3B-AD11471095F5}" type="parTrans" cxnId="{40482568-E849-4238-B2A3-984AD5E2E781}">
      <dgm:prSet/>
      <dgm:spPr/>
      <dgm:t>
        <a:bodyPr/>
        <a:lstStyle/>
        <a:p>
          <a:endParaRPr lang="en-GB"/>
        </a:p>
      </dgm:t>
    </dgm:pt>
    <dgm:pt modelId="{8989CA88-402C-4BD9-80B3-60F532D1EF3E}" type="sibTrans" cxnId="{40482568-E849-4238-B2A3-984AD5E2E781}">
      <dgm:prSet/>
      <dgm:spPr/>
      <dgm:t>
        <a:bodyPr/>
        <a:lstStyle/>
        <a:p>
          <a:endParaRPr lang="en-GB"/>
        </a:p>
      </dgm:t>
    </dgm:pt>
    <dgm:pt modelId="{266E495B-9041-4565-8CDA-BD4D365CFD74}">
      <dgm:prSet phldrT="[Text]"/>
      <dgm:spPr/>
      <dgm:t>
        <a:bodyPr/>
        <a:lstStyle/>
        <a:p>
          <a:r>
            <a:rPr lang="en-GB" b="1" dirty="0"/>
            <a:t>Intellectual</a:t>
          </a:r>
        </a:p>
      </dgm:t>
    </dgm:pt>
    <dgm:pt modelId="{1235FF42-F8A8-406E-B26C-118B7E7DAC68}" type="parTrans" cxnId="{B6E316CA-7F99-4D89-83C0-19B2A6C5EAD9}">
      <dgm:prSet/>
      <dgm:spPr/>
      <dgm:t>
        <a:bodyPr/>
        <a:lstStyle/>
        <a:p>
          <a:endParaRPr lang="en-GB"/>
        </a:p>
      </dgm:t>
    </dgm:pt>
    <dgm:pt modelId="{BEB0833C-73C8-4517-9A69-DD23E38A913C}" type="sibTrans" cxnId="{B6E316CA-7F99-4D89-83C0-19B2A6C5EAD9}">
      <dgm:prSet/>
      <dgm:spPr/>
      <dgm:t>
        <a:bodyPr/>
        <a:lstStyle/>
        <a:p>
          <a:endParaRPr lang="en-GB"/>
        </a:p>
      </dgm:t>
    </dgm:pt>
    <dgm:pt modelId="{F58EF385-32F5-48CB-974A-1358C0BFD1BE}">
      <dgm:prSet phldrT="[Text]" custT="1"/>
      <dgm:spPr/>
      <dgm:t>
        <a:bodyPr/>
        <a:lstStyle/>
        <a:p>
          <a:r>
            <a:rPr lang="en-GB" sz="1000" b="1" dirty="0"/>
            <a:t>Mild</a:t>
          </a:r>
        </a:p>
        <a:p>
          <a:r>
            <a:rPr lang="en-GB" sz="900" b="0" dirty="0"/>
            <a:t>slower that typical in all areas of development. Able to learn practical life skills</a:t>
          </a:r>
        </a:p>
      </dgm:t>
    </dgm:pt>
    <dgm:pt modelId="{C59404DE-F6C8-4F70-A908-5A06D8281EA0}" type="parTrans" cxnId="{6521C162-DB90-429D-836C-1C51E587AB9F}">
      <dgm:prSet/>
      <dgm:spPr/>
      <dgm:t>
        <a:bodyPr/>
        <a:lstStyle/>
        <a:p>
          <a:endParaRPr lang="en-GB"/>
        </a:p>
      </dgm:t>
    </dgm:pt>
    <dgm:pt modelId="{F790ABC8-0098-4FD5-A0B8-BD9989F5E8C2}" type="sibTrans" cxnId="{6521C162-DB90-429D-836C-1C51E587AB9F}">
      <dgm:prSet/>
      <dgm:spPr/>
      <dgm:t>
        <a:bodyPr/>
        <a:lstStyle/>
        <a:p>
          <a:endParaRPr lang="en-GB"/>
        </a:p>
      </dgm:t>
    </dgm:pt>
    <dgm:pt modelId="{B4FF2C8C-A5BB-4A08-9728-8C955183106E}">
      <dgm:prSet phldrT="[Text]" custT="1"/>
      <dgm:spPr/>
      <dgm:t>
        <a:bodyPr/>
        <a:lstStyle/>
        <a:p>
          <a:r>
            <a:rPr lang="en-GB" sz="1000" b="1" dirty="0"/>
            <a:t>Moderate</a:t>
          </a:r>
        </a:p>
        <a:p>
          <a:r>
            <a:rPr lang="en-GB" sz="900" b="0" dirty="0"/>
            <a:t> noticeable development delays. Difficulty in information processing</a:t>
          </a:r>
        </a:p>
      </dgm:t>
    </dgm:pt>
    <dgm:pt modelId="{D5CAB3A6-622A-42AF-A9DA-082DB6349E6F}" type="parTrans" cxnId="{C661DEA9-F567-4ABD-B836-538B74470510}">
      <dgm:prSet/>
      <dgm:spPr/>
      <dgm:t>
        <a:bodyPr/>
        <a:lstStyle/>
        <a:p>
          <a:endParaRPr lang="en-GB"/>
        </a:p>
      </dgm:t>
    </dgm:pt>
    <dgm:pt modelId="{BDF9E24C-1815-4358-92A2-A463AFE169BA}" type="sibTrans" cxnId="{C661DEA9-F567-4ABD-B836-538B74470510}">
      <dgm:prSet/>
      <dgm:spPr/>
      <dgm:t>
        <a:bodyPr/>
        <a:lstStyle/>
        <a:p>
          <a:endParaRPr lang="en-GB"/>
        </a:p>
      </dgm:t>
    </dgm:pt>
    <dgm:pt modelId="{FD4CBFC7-5A0F-43DB-9745-6A0D21C0CCCC}">
      <dgm:prSet phldrT="[Text]" custT="1"/>
      <dgm:spPr/>
      <dgm:t>
        <a:bodyPr/>
        <a:lstStyle/>
        <a:p>
          <a:r>
            <a:rPr lang="en-GB" sz="1000" b="1" dirty="0"/>
            <a:t>Severe</a:t>
          </a:r>
          <a:r>
            <a:rPr lang="en-GB" sz="800" b="1" dirty="0"/>
            <a:t> </a:t>
          </a:r>
        </a:p>
        <a:p>
          <a:r>
            <a:rPr lang="en-GB" sz="900" b="0" dirty="0"/>
            <a:t>considerable delays in development.  Little ability to communicate or understand info</a:t>
          </a:r>
        </a:p>
      </dgm:t>
    </dgm:pt>
    <dgm:pt modelId="{FFB99FEB-B2FD-4474-9AAE-E628CE5CD839}" type="parTrans" cxnId="{5A5DA3D4-240F-449A-B90D-E5ECB5CCA2B2}">
      <dgm:prSet/>
      <dgm:spPr/>
      <dgm:t>
        <a:bodyPr/>
        <a:lstStyle/>
        <a:p>
          <a:endParaRPr lang="en-GB"/>
        </a:p>
      </dgm:t>
    </dgm:pt>
    <dgm:pt modelId="{2F879DA0-FF5A-4798-B84C-62A0C2EA7EE1}" type="sibTrans" cxnId="{5A5DA3D4-240F-449A-B90D-E5ECB5CCA2B2}">
      <dgm:prSet/>
      <dgm:spPr/>
      <dgm:t>
        <a:bodyPr/>
        <a:lstStyle/>
        <a:p>
          <a:endParaRPr lang="en-GB"/>
        </a:p>
      </dgm:t>
    </dgm:pt>
    <dgm:pt modelId="{37AC88AD-E172-49D1-B1E7-6244E83A2563}">
      <dgm:prSet phldrT="[Text]" custT="1"/>
      <dgm:spPr/>
      <dgm:t>
        <a:bodyPr/>
        <a:lstStyle/>
        <a:p>
          <a:r>
            <a:rPr lang="en-GB" sz="1000" b="1" dirty="0"/>
            <a:t>Profound </a:t>
          </a:r>
        </a:p>
        <a:p>
          <a:r>
            <a:rPr lang="en-GB" sz="900" b="0" dirty="0"/>
            <a:t>significant delays in development. Extremely limited communication</a:t>
          </a:r>
        </a:p>
      </dgm:t>
    </dgm:pt>
    <dgm:pt modelId="{154F28E8-A9C7-4B70-8E75-54389B836617}" type="parTrans" cxnId="{4ED65EF7-4B89-4FFB-80D4-FFBBA0A66AE6}">
      <dgm:prSet/>
      <dgm:spPr/>
      <dgm:t>
        <a:bodyPr/>
        <a:lstStyle/>
        <a:p>
          <a:endParaRPr lang="en-GB"/>
        </a:p>
      </dgm:t>
    </dgm:pt>
    <dgm:pt modelId="{B38AFAE3-AE33-484A-937B-C45F0730A2A0}" type="sibTrans" cxnId="{4ED65EF7-4B89-4FFB-80D4-FFBBA0A66AE6}">
      <dgm:prSet/>
      <dgm:spPr/>
      <dgm:t>
        <a:bodyPr/>
        <a:lstStyle/>
        <a:p>
          <a:endParaRPr lang="en-GB"/>
        </a:p>
      </dgm:t>
    </dgm:pt>
    <dgm:pt modelId="{9FD25C0F-6778-4387-BCCA-346029FD9080}" type="pres">
      <dgm:prSet presAssocID="{E210737E-EC0E-4968-9469-F1BCFA27E3EE}" presName="diagram" presStyleCnt="0">
        <dgm:presLayoutVars>
          <dgm:chPref val="1"/>
          <dgm:dir/>
          <dgm:animOne val="branch"/>
          <dgm:animLvl val="lvl"/>
          <dgm:resizeHandles/>
        </dgm:presLayoutVars>
      </dgm:prSet>
      <dgm:spPr/>
    </dgm:pt>
    <dgm:pt modelId="{E113983A-94D4-422D-888C-D2F6A87A8CD6}" type="pres">
      <dgm:prSet presAssocID="{9F281C1B-6728-43F9-B732-C3DD38867B1D}" presName="root" presStyleCnt="0"/>
      <dgm:spPr/>
    </dgm:pt>
    <dgm:pt modelId="{0C1B41E3-04CA-4A7C-BE18-E0D62D555B9D}" type="pres">
      <dgm:prSet presAssocID="{9F281C1B-6728-43F9-B732-C3DD38867B1D}" presName="rootComposite" presStyleCnt="0"/>
      <dgm:spPr/>
    </dgm:pt>
    <dgm:pt modelId="{39CB27AB-AAD5-41A9-860F-B74F6F0503D4}" type="pres">
      <dgm:prSet presAssocID="{9F281C1B-6728-43F9-B732-C3DD38867B1D}" presName="rootText" presStyleLbl="node1" presStyleIdx="0" presStyleCnt="6"/>
      <dgm:spPr/>
    </dgm:pt>
    <dgm:pt modelId="{50ADC9E8-CC31-490F-B477-EF14B16555F2}" type="pres">
      <dgm:prSet presAssocID="{9F281C1B-6728-43F9-B732-C3DD38867B1D}" presName="rootConnector" presStyleLbl="node1" presStyleIdx="0" presStyleCnt="6"/>
      <dgm:spPr/>
    </dgm:pt>
    <dgm:pt modelId="{3B86AACB-9525-4377-A904-D071BB41A735}" type="pres">
      <dgm:prSet presAssocID="{9F281C1B-6728-43F9-B732-C3DD38867B1D}" presName="childShape" presStyleCnt="0"/>
      <dgm:spPr/>
    </dgm:pt>
    <dgm:pt modelId="{6C723FAA-92F9-4CE3-A737-250FC566F1EC}" type="pres">
      <dgm:prSet presAssocID="{B5932511-16D1-4BA4-9278-E6FF4BF104F3}" presName="Name13" presStyleLbl="parChTrans1D2" presStyleIdx="0" presStyleCnt="25"/>
      <dgm:spPr/>
    </dgm:pt>
    <dgm:pt modelId="{381760BF-181E-415B-8021-B1CE454F5001}" type="pres">
      <dgm:prSet presAssocID="{5F48A2EB-384A-4672-83A5-B96EC0BE1BFE}" presName="childText" presStyleLbl="bgAcc1" presStyleIdx="0" presStyleCnt="25">
        <dgm:presLayoutVars>
          <dgm:bulletEnabled val="1"/>
        </dgm:presLayoutVars>
      </dgm:prSet>
      <dgm:spPr/>
    </dgm:pt>
    <dgm:pt modelId="{D8DC3FA3-E8CE-46C9-92F9-71F57ACC583E}" type="pres">
      <dgm:prSet presAssocID="{269E02AD-885C-4844-903C-8440E8AD45E2}" presName="Name13" presStyleLbl="parChTrans1D2" presStyleIdx="1" presStyleCnt="25"/>
      <dgm:spPr/>
    </dgm:pt>
    <dgm:pt modelId="{725459D9-86FF-4BE2-92A7-8CD30D56D8EA}" type="pres">
      <dgm:prSet presAssocID="{87F41EFC-F634-4059-B5FF-9486A7A097C6}" presName="childText" presStyleLbl="bgAcc1" presStyleIdx="1" presStyleCnt="25">
        <dgm:presLayoutVars>
          <dgm:bulletEnabled val="1"/>
        </dgm:presLayoutVars>
      </dgm:prSet>
      <dgm:spPr/>
    </dgm:pt>
    <dgm:pt modelId="{5FA1C20F-1751-499E-9F0E-D1C972271587}" type="pres">
      <dgm:prSet presAssocID="{BBEBA8D7-3B43-4B85-A29C-255E1900AEAE}" presName="Name13" presStyleLbl="parChTrans1D2" presStyleIdx="2" presStyleCnt="25"/>
      <dgm:spPr/>
    </dgm:pt>
    <dgm:pt modelId="{7E237595-AD6F-40C6-B817-493A4BD7B4C3}" type="pres">
      <dgm:prSet presAssocID="{17DAD021-12D7-4326-9915-B8CF21E353B8}" presName="childText" presStyleLbl="bgAcc1" presStyleIdx="2" presStyleCnt="25">
        <dgm:presLayoutVars>
          <dgm:bulletEnabled val="1"/>
        </dgm:presLayoutVars>
      </dgm:prSet>
      <dgm:spPr/>
    </dgm:pt>
    <dgm:pt modelId="{680A533A-FA85-4C7C-ABB8-FE68F6F3F686}" type="pres">
      <dgm:prSet presAssocID="{C130E93B-1A4E-408C-A75D-9E4F9CF37F81}" presName="Name13" presStyleLbl="parChTrans1D2" presStyleIdx="3" presStyleCnt="25"/>
      <dgm:spPr/>
    </dgm:pt>
    <dgm:pt modelId="{3675DCA3-01F4-453E-888B-C897A4602947}" type="pres">
      <dgm:prSet presAssocID="{077D4DF8-121A-4C9A-B7F2-E0A4996755DD}" presName="childText" presStyleLbl="bgAcc1" presStyleIdx="3" presStyleCnt="25">
        <dgm:presLayoutVars>
          <dgm:bulletEnabled val="1"/>
        </dgm:presLayoutVars>
      </dgm:prSet>
      <dgm:spPr/>
    </dgm:pt>
    <dgm:pt modelId="{131F73A7-9A3E-48E0-BD7F-B80E774101FA}" type="pres">
      <dgm:prSet presAssocID="{3FAE740E-AB9E-45D4-8F6F-5BBFDEA76C72}" presName="root" presStyleCnt="0"/>
      <dgm:spPr/>
    </dgm:pt>
    <dgm:pt modelId="{6C2629F2-747A-446C-B0E3-C0CAAF0DC98C}" type="pres">
      <dgm:prSet presAssocID="{3FAE740E-AB9E-45D4-8F6F-5BBFDEA76C72}" presName="rootComposite" presStyleCnt="0"/>
      <dgm:spPr/>
    </dgm:pt>
    <dgm:pt modelId="{2B83E095-E5EB-47F3-A90B-63F030BD39F2}" type="pres">
      <dgm:prSet presAssocID="{3FAE740E-AB9E-45D4-8F6F-5BBFDEA76C72}" presName="rootText" presStyleLbl="node1" presStyleIdx="1" presStyleCnt="6"/>
      <dgm:spPr/>
    </dgm:pt>
    <dgm:pt modelId="{605BA0EA-48F8-4375-A0B9-BCDC88AE7A2D}" type="pres">
      <dgm:prSet presAssocID="{3FAE740E-AB9E-45D4-8F6F-5BBFDEA76C72}" presName="rootConnector" presStyleLbl="node1" presStyleIdx="1" presStyleCnt="6"/>
      <dgm:spPr/>
    </dgm:pt>
    <dgm:pt modelId="{AEB82AEE-8209-4B18-B423-5DCF7B6CB9C3}" type="pres">
      <dgm:prSet presAssocID="{3FAE740E-AB9E-45D4-8F6F-5BBFDEA76C72}" presName="childShape" presStyleCnt="0"/>
      <dgm:spPr/>
    </dgm:pt>
    <dgm:pt modelId="{20310CB1-C4BA-4BE8-BF72-ACDCA85210F4}" type="pres">
      <dgm:prSet presAssocID="{3DE7B7A2-C379-4B78-AF6C-7B058524FBDE}" presName="Name13" presStyleLbl="parChTrans1D2" presStyleIdx="4" presStyleCnt="25"/>
      <dgm:spPr/>
    </dgm:pt>
    <dgm:pt modelId="{ED69AD75-6F63-457F-8131-0D9D3D066DC1}" type="pres">
      <dgm:prSet presAssocID="{4AA78392-09D4-44DC-AAAA-2379FE0470CC}" presName="childText" presStyleLbl="bgAcc1" presStyleIdx="4" presStyleCnt="25" custScaleY="127909">
        <dgm:presLayoutVars>
          <dgm:bulletEnabled val="1"/>
        </dgm:presLayoutVars>
      </dgm:prSet>
      <dgm:spPr/>
    </dgm:pt>
    <dgm:pt modelId="{5AD1872A-1864-469C-83CD-BB4ADC3F8061}" type="pres">
      <dgm:prSet presAssocID="{C253B07E-544C-4E24-ABEA-966AFC841C44}" presName="Name13" presStyleLbl="parChTrans1D2" presStyleIdx="5" presStyleCnt="25"/>
      <dgm:spPr/>
    </dgm:pt>
    <dgm:pt modelId="{E5F461B2-35F8-47A2-8007-68F5FE73DBFE}" type="pres">
      <dgm:prSet presAssocID="{CE266293-6900-4283-84AD-D4A3EC70680F}" presName="childText" presStyleLbl="bgAcc1" presStyleIdx="5" presStyleCnt="25">
        <dgm:presLayoutVars>
          <dgm:bulletEnabled val="1"/>
        </dgm:presLayoutVars>
      </dgm:prSet>
      <dgm:spPr/>
    </dgm:pt>
    <dgm:pt modelId="{022359BB-08E3-435B-8065-91C12767D4CB}" type="pres">
      <dgm:prSet presAssocID="{414F75A1-E9E4-4F0B-9363-972A0146AB1C}" presName="Name13" presStyleLbl="parChTrans1D2" presStyleIdx="6" presStyleCnt="25"/>
      <dgm:spPr/>
    </dgm:pt>
    <dgm:pt modelId="{FC0E0DE6-C9A9-4495-A665-344B504B2640}" type="pres">
      <dgm:prSet presAssocID="{D4CF3F70-E2A3-4C38-81AF-A7B1D15BD6B6}" presName="childText" presStyleLbl="bgAcc1" presStyleIdx="6" presStyleCnt="25" custScaleY="132400">
        <dgm:presLayoutVars>
          <dgm:bulletEnabled val="1"/>
        </dgm:presLayoutVars>
      </dgm:prSet>
      <dgm:spPr/>
    </dgm:pt>
    <dgm:pt modelId="{0A3F3E67-9462-4B3D-9087-D407111238C8}" type="pres">
      <dgm:prSet presAssocID="{02292C5D-2A89-4F19-B2FD-15F39C941CC0}" presName="Name13" presStyleLbl="parChTrans1D2" presStyleIdx="7" presStyleCnt="25"/>
      <dgm:spPr/>
    </dgm:pt>
    <dgm:pt modelId="{E95CA44F-E49A-430A-82B2-06987DFCB4DF}" type="pres">
      <dgm:prSet presAssocID="{EEDB4B57-39DB-4578-B5F7-3D0F42A87C82}" presName="childText" presStyleLbl="bgAcc1" presStyleIdx="7" presStyleCnt="25">
        <dgm:presLayoutVars>
          <dgm:bulletEnabled val="1"/>
        </dgm:presLayoutVars>
      </dgm:prSet>
      <dgm:spPr/>
    </dgm:pt>
    <dgm:pt modelId="{55BFA990-DFD0-40B8-BA58-F00233041C04}" type="pres">
      <dgm:prSet presAssocID="{24E2BCA2-BA73-4F4C-A319-AC93035E4F28}" presName="root" presStyleCnt="0"/>
      <dgm:spPr/>
    </dgm:pt>
    <dgm:pt modelId="{F8EE5EAE-FECC-4DE9-ABFD-B1CA38EA3C7D}" type="pres">
      <dgm:prSet presAssocID="{24E2BCA2-BA73-4F4C-A319-AC93035E4F28}" presName="rootComposite" presStyleCnt="0"/>
      <dgm:spPr/>
    </dgm:pt>
    <dgm:pt modelId="{79EE74D8-8648-4CA4-9661-6DAEDC417F12}" type="pres">
      <dgm:prSet presAssocID="{24E2BCA2-BA73-4F4C-A319-AC93035E4F28}" presName="rootText" presStyleLbl="node1" presStyleIdx="2" presStyleCnt="6" custLinFactNeighborX="-2638"/>
      <dgm:spPr/>
    </dgm:pt>
    <dgm:pt modelId="{4F90558A-3755-4DCA-9C8B-D8C4F5C6CBD2}" type="pres">
      <dgm:prSet presAssocID="{24E2BCA2-BA73-4F4C-A319-AC93035E4F28}" presName="rootConnector" presStyleLbl="node1" presStyleIdx="2" presStyleCnt="6"/>
      <dgm:spPr/>
    </dgm:pt>
    <dgm:pt modelId="{791A5B24-E0E9-4EA9-985B-233CEB07B201}" type="pres">
      <dgm:prSet presAssocID="{24E2BCA2-BA73-4F4C-A319-AC93035E4F28}" presName="childShape" presStyleCnt="0"/>
      <dgm:spPr/>
    </dgm:pt>
    <dgm:pt modelId="{5E70050F-AFC5-4E27-82E1-36248E9A0778}" type="pres">
      <dgm:prSet presAssocID="{1C12B943-7935-444C-9731-9E11D10330D3}" presName="Name13" presStyleLbl="parChTrans1D2" presStyleIdx="8" presStyleCnt="25"/>
      <dgm:spPr/>
    </dgm:pt>
    <dgm:pt modelId="{229254EE-6713-4D6B-9C09-01D1967BEA2A}" type="pres">
      <dgm:prSet presAssocID="{FDD182B8-246E-433E-B97E-2495D62B49EB}" presName="childText" presStyleLbl="bgAcc1" presStyleIdx="8" presStyleCnt="25">
        <dgm:presLayoutVars>
          <dgm:bulletEnabled val="1"/>
        </dgm:presLayoutVars>
      </dgm:prSet>
      <dgm:spPr/>
    </dgm:pt>
    <dgm:pt modelId="{60715CE3-12FD-4CEE-B35A-C4CE5E119FF4}" type="pres">
      <dgm:prSet presAssocID="{1D928065-E76E-4F5C-A367-641BCADE99CE}" presName="Name13" presStyleLbl="parChTrans1D2" presStyleIdx="9" presStyleCnt="25"/>
      <dgm:spPr/>
    </dgm:pt>
    <dgm:pt modelId="{9743B348-C67D-40E6-8D28-73F7F2ACF88D}" type="pres">
      <dgm:prSet presAssocID="{53B98B68-E051-4244-A262-7B5097CFA53C}" presName="childText" presStyleLbl="bgAcc1" presStyleIdx="9" presStyleCnt="25">
        <dgm:presLayoutVars>
          <dgm:bulletEnabled val="1"/>
        </dgm:presLayoutVars>
      </dgm:prSet>
      <dgm:spPr/>
    </dgm:pt>
    <dgm:pt modelId="{632FE4A3-54CA-42CE-AFDE-599207A5C36F}" type="pres">
      <dgm:prSet presAssocID="{805A53C7-6191-45A5-902F-BC1CA9B9ABE0}" presName="Name13" presStyleLbl="parChTrans1D2" presStyleIdx="10" presStyleCnt="25"/>
      <dgm:spPr/>
    </dgm:pt>
    <dgm:pt modelId="{4999C532-1645-4581-B230-FADDC4E0BB53}" type="pres">
      <dgm:prSet presAssocID="{3DEC8979-1865-4204-8079-DA8E746C102A}" presName="childText" presStyleLbl="bgAcc1" presStyleIdx="10" presStyleCnt="25">
        <dgm:presLayoutVars>
          <dgm:bulletEnabled val="1"/>
        </dgm:presLayoutVars>
      </dgm:prSet>
      <dgm:spPr/>
    </dgm:pt>
    <dgm:pt modelId="{02BDA7F7-CC94-447C-9D4C-B0B907EBE025}" type="pres">
      <dgm:prSet presAssocID="{B9907F69-B457-4447-B910-9B5DED83400D}" presName="root" presStyleCnt="0"/>
      <dgm:spPr/>
    </dgm:pt>
    <dgm:pt modelId="{86F12866-375A-40FF-B5D2-9B447B94330F}" type="pres">
      <dgm:prSet presAssocID="{B9907F69-B457-4447-B910-9B5DED83400D}" presName="rootComposite" presStyleCnt="0"/>
      <dgm:spPr/>
    </dgm:pt>
    <dgm:pt modelId="{AC912BE1-2C36-4EB0-B7F8-9EFA9402E228}" type="pres">
      <dgm:prSet presAssocID="{B9907F69-B457-4447-B910-9B5DED83400D}" presName="rootText" presStyleLbl="node1" presStyleIdx="3" presStyleCnt="6"/>
      <dgm:spPr/>
    </dgm:pt>
    <dgm:pt modelId="{37134284-ABB2-4422-AB8F-134B956BD65C}" type="pres">
      <dgm:prSet presAssocID="{B9907F69-B457-4447-B910-9B5DED83400D}" presName="rootConnector" presStyleLbl="node1" presStyleIdx="3" presStyleCnt="6"/>
      <dgm:spPr/>
    </dgm:pt>
    <dgm:pt modelId="{968D97AD-E1B3-4A39-80E9-4B7477F05493}" type="pres">
      <dgm:prSet presAssocID="{B9907F69-B457-4447-B910-9B5DED83400D}" presName="childShape" presStyleCnt="0"/>
      <dgm:spPr/>
    </dgm:pt>
    <dgm:pt modelId="{9FF4958D-C69F-417C-BCBA-2AF407D03130}" type="pres">
      <dgm:prSet presAssocID="{B0BF564A-2740-47A3-B497-021092A4F729}" presName="Name13" presStyleLbl="parChTrans1D2" presStyleIdx="11" presStyleCnt="25"/>
      <dgm:spPr/>
    </dgm:pt>
    <dgm:pt modelId="{73A25922-92A1-421D-BC66-3CDDB0A794A3}" type="pres">
      <dgm:prSet presAssocID="{D22209EB-6AF6-4FCF-838D-A42F9D0B6DCF}" presName="childText" presStyleLbl="bgAcc1" presStyleIdx="11" presStyleCnt="25">
        <dgm:presLayoutVars>
          <dgm:bulletEnabled val="1"/>
        </dgm:presLayoutVars>
      </dgm:prSet>
      <dgm:spPr/>
    </dgm:pt>
    <dgm:pt modelId="{0EE23798-A57E-4C6D-8548-3E5DF65D669E}" type="pres">
      <dgm:prSet presAssocID="{6B294715-ACBC-455B-B7F8-A9EB382CC92E}" presName="Name13" presStyleLbl="parChTrans1D2" presStyleIdx="12" presStyleCnt="25"/>
      <dgm:spPr/>
    </dgm:pt>
    <dgm:pt modelId="{DEF75B29-5749-44C0-8F22-F6F67D3D643F}" type="pres">
      <dgm:prSet presAssocID="{C68F9200-2A6E-490F-9DD7-3EF2CBFA1F63}" presName="childText" presStyleLbl="bgAcc1" presStyleIdx="12" presStyleCnt="25">
        <dgm:presLayoutVars>
          <dgm:bulletEnabled val="1"/>
        </dgm:presLayoutVars>
      </dgm:prSet>
      <dgm:spPr/>
    </dgm:pt>
    <dgm:pt modelId="{6578ADC1-3AAE-47A8-84A0-A0972B66B5ED}" type="pres">
      <dgm:prSet presAssocID="{43F1B33F-6200-4B36-ACF7-2C3966F3770A}" presName="Name13" presStyleLbl="parChTrans1D2" presStyleIdx="13" presStyleCnt="25"/>
      <dgm:spPr/>
    </dgm:pt>
    <dgm:pt modelId="{2EF1D614-B8C0-45C7-BACE-5A0024DB00FB}" type="pres">
      <dgm:prSet presAssocID="{EC163CE0-EA90-4C64-BD62-9CF0940A917A}" presName="childText" presStyleLbl="bgAcc1" presStyleIdx="13" presStyleCnt="25">
        <dgm:presLayoutVars>
          <dgm:bulletEnabled val="1"/>
        </dgm:presLayoutVars>
      </dgm:prSet>
      <dgm:spPr/>
    </dgm:pt>
    <dgm:pt modelId="{C4AC6647-F8FB-4C5D-A65C-E2CCA35629D7}" type="pres">
      <dgm:prSet presAssocID="{346A40AC-8D7C-41BA-8C3C-B141117A4D74}" presName="Name13" presStyleLbl="parChTrans1D2" presStyleIdx="14" presStyleCnt="25"/>
      <dgm:spPr/>
    </dgm:pt>
    <dgm:pt modelId="{3A3EB68D-620E-4487-9DAB-6C7FA1E544C2}" type="pres">
      <dgm:prSet presAssocID="{43C01171-215C-42CE-9BA5-23890CEB9E78}" presName="childText" presStyleLbl="bgAcc1" presStyleIdx="14" presStyleCnt="25">
        <dgm:presLayoutVars>
          <dgm:bulletEnabled val="1"/>
        </dgm:presLayoutVars>
      </dgm:prSet>
      <dgm:spPr/>
    </dgm:pt>
    <dgm:pt modelId="{7D961668-C666-48EA-BF71-D536D3587B74}" type="pres">
      <dgm:prSet presAssocID="{9A2D6BCD-BCF5-4613-8694-7BB3E7859AAA}" presName="Name13" presStyleLbl="parChTrans1D2" presStyleIdx="15" presStyleCnt="25"/>
      <dgm:spPr/>
    </dgm:pt>
    <dgm:pt modelId="{2689D4E6-58F5-4D4B-A6BB-6803AAE1FEE9}" type="pres">
      <dgm:prSet presAssocID="{207DFD2F-C534-4A65-99D4-8E6139F8B4B2}" presName="childText" presStyleLbl="bgAcc1" presStyleIdx="15" presStyleCnt="25">
        <dgm:presLayoutVars>
          <dgm:bulletEnabled val="1"/>
        </dgm:presLayoutVars>
      </dgm:prSet>
      <dgm:spPr/>
    </dgm:pt>
    <dgm:pt modelId="{2AEC6E32-3E6E-4781-89AE-0C46E5867FAB}" type="pres">
      <dgm:prSet presAssocID="{4088A010-9AFE-4346-A892-A3AB4BA07C58}" presName="Name13" presStyleLbl="parChTrans1D2" presStyleIdx="16" presStyleCnt="25"/>
      <dgm:spPr/>
    </dgm:pt>
    <dgm:pt modelId="{0D71E44C-A625-4D6D-BAED-8C46F3078CA5}" type="pres">
      <dgm:prSet presAssocID="{4118B2F2-7498-455E-AE4A-DEADF18608D9}" presName="childText" presStyleLbl="bgAcc1" presStyleIdx="16" presStyleCnt="25">
        <dgm:presLayoutVars>
          <dgm:bulletEnabled val="1"/>
        </dgm:presLayoutVars>
      </dgm:prSet>
      <dgm:spPr/>
    </dgm:pt>
    <dgm:pt modelId="{3F85DBF9-E4FE-4484-BB12-203752B2FBAD}" type="pres">
      <dgm:prSet presAssocID="{6245308E-74DA-433B-A5A8-D6C9787F1198}" presName="root" presStyleCnt="0"/>
      <dgm:spPr/>
    </dgm:pt>
    <dgm:pt modelId="{4C66A60F-2F2F-4E61-86E8-A4DF9AC323A3}" type="pres">
      <dgm:prSet presAssocID="{6245308E-74DA-433B-A5A8-D6C9787F1198}" presName="rootComposite" presStyleCnt="0"/>
      <dgm:spPr/>
    </dgm:pt>
    <dgm:pt modelId="{94804F67-B7E6-4B5B-9A55-B557041ABE03}" type="pres">
      <dgm:prSet presAssocID="{6245308E-74DA-433B-A5A8-D6C9787F1198}" presName="rootText" presStyleLbl="node1" presStyleIdx="4" presStyleCnt="6"/>
      <dgm:spPr/>
    </dgm:pt>
    <dgm:pt modelId="{4FDE4574-DAAB-4276-82FD-DA3B604836DF}" type="pres">
      <dgm:prSet presAssocID="{6245308E-74DA-433B-A5A8-D6C9787F1198}" presName="rootConnector" presStyleLbl="node1" presStyleIdx="4" presStyleCnt="6"/>
      <dgm:spPr/>
    </dgm:pt>
    <dgm:pt modelId="{6C120DA9-C97C-4F95-9D6F-C34BA92A8904}" type="pres">
      <dgm:prSet presAssocID="{6245308E-74DA-433B-A5A8-D6C9787F1198}" presName="childShape" presStyleCnt="0"/>
      <dgm:spPr/>
    </dgm:pt>
    <dgm:pt modelId="{558C3195-A170-48A3-911D-6ED32DA77552}" type="pres">
      <dgm:prSet presAssocID="{82B76E2C-C431-4575-B5C3-BC7B8E4ACC94}" presName="Name13" presStyleLbl="parChTrans1D2" presStyleIdx="17" presStyleCnt="25"/>
      <dgm:spPr/>
    </dgm:pt>
    <dgm:pt modelId="{5A639E29-4D3E-47DA-BD96-8EFADA3584D2}" type="pres">
      <dgm:prSet presAssocID="{F68EB2B4-E288-4562-AE5A-0649B22D3A9D}" presName="childText" presStyleLbl="bgAcc1" presStyleIdx="17" presStyleCnt="25">
        <dgm:presLayoutVars>
          <dgm:bulletEnabled val="1"/>
        </dgm:presLayoutVars>
      </dgm:prSet>
      <dgm:spPr/>
    </dgm:pt>
    <dgm:pt modelId="{B989A3CA-560E-4428-9654-2A47DA463ED1}" type="pres">
      <dgm:prSet presAssocID="{09EFC441-4749-4A79-ADCE-19DFC58691E2}" presName="Name13" presStyleLbl="parChTrans1D2" presStyleIdx="18" presStyleCnt="25"/>
      <dgm:spPr/>
    </dgm:pt>
    <dgm:pt modelId="{8707B59F-B196-461E-8D46-120C5346E738}" type="pres">
      <dgm:prSet presAssocID="{56A9DD9D-6AE7-4756-B8C4-E58F59E0FCCD}" presName="childText" presStyleLbl="bgAcc1" presStyleIdx="18" presStyleCnt="25">
        <dgm:presLayoutVars>
          <dgm:bulletEnabled val="1"/>
        </dgm:presLayoutVars>
      </dgm:prSet>
      <dgm:spPr/>
    </dgm:pt>
    <dgm:pt modelId="{95A355F1-6D50-49BF-ABFB-6627F3B32FA9}" type="pres">
      <dgm:prSet presAssocID="{B4FD64D8-3AA1-4B77-9F10-E9E890567C7A}" presName="Name13" presStyleLbl="parChTrans1D2" presStyleIdx="19" presStyleCnt="25"/>
      <dgm:spPr/>
    </dgm:pt>
    <dgm:pt modelId="{FE9FFA9C-B90F-4DE6-B460-312EDA075199}" type="pres">
      <dgm:prSet presAssocID="{52FB8C84-8D06-4722-8F2D-984C625DC674}" presName="childText" presStyleLbl="bgAcc1" presStyleIdx="19" presStyleCnt="25">
        <dgm:presLayoutVars>
          <dgm:bulletEnabled val="1"/>
        </dgm:presLayoutVars>
      </dgm:prSet>
      <dgm:spPr/>
    </dgm:pt>
    <dgm:pt modelId="{3D21FDBC-C75D-43CB-AC6E-0A80DB5FE366}" type="pres">
      <dgm:prSet presAssocID="{E7D6EF92-52DC-4A22-8F3B-AD11471095F5}" presName="Name13" presStyleLbl="parChTrans1D2" presStyleIdx="20" presStyleCnt="25"/>
      <dgm:spPr/>
    </dgm:pt>
    <dgm:pt modelId="{E6B221FF-FE6F-4801-879F-08701C3A3EAE}" type="pres">
      <dgm:prSet presAssocID="{B5971564-3381-441B-AC03-AF6B9B4EFB78}" presName="childText" presStyleLbl="bgAcc1" presStyleIdx="20" presStyleCnt="25">
        <dgm:presLayoutVars>
          <dgm:bulletEnabled val="1"/>
        </dgm:presLayoutVars>
      </dgm:prSet>
      <dgm:spPr/>
    </dgm:pt>
    <dgm:pt modelId="{3A2E1B3D-9ED9-4D6D-99F8-9F4D4DFE2A08}" type="pres">
      <dgm:prSet presAssocID="{266E495B-9041-4565-8CDA-BD4D365CFD74}" presName="root" presStyleCnt="0"/>
      <dgm:spPr/>
    </dgm:pt>
    <dgm:pt modelId="{EA850FCE-72D7-4CF4-AD07-04C9185EBD1F}" type="pres">
      <dgm:prSet presAssocID="{266E495B-9041-4565-8CDA-BD4D365CFD74}" presName="rootComposite" presStyleCnt="0"/>
      <dgm:spPr/>
    </dgm:pt>
    <dgm:pt modelId="{367C5A97-4270-465E-B773-BB2A304DF7E2}" type="pres">
      <dgm:prSet presAssocID="{266E495B-9041-4565-8CDA-BD4D365CFD74}" presName="rootText" presStyleLbl="node1" presStyleIdx="5" presStyleCnt="6"/>
      <dgm:spPr/>
    </dgm:pt>
    <dgm:pt modelId="{23695790-49A4-4049-BA8D-7FE08B7F006D}" type="pres">
      <dgm:prSet presAssocID="{266E495B-9041-4565-8CDA-BD4D365CFD74}" presName="rootConnector" presStyleLbl="node1" presStyleIdx="5" presStyleCnt="6"/>
      <dgm:spPr/>
    </dgm:pt>
    <dgm:pt modelId="{BC96E9D7-5AE1-4211-AF0B-E8435B9892D3}" type="pres">
      <dgm:prSet presAssocID="{266E495B-9041-4565-8CDA-BD4D365CFD74}" presName="childShape" presStyleCnt="0"/>
      <dgm:spPr/>
    </dgm:pt>
    <dgm:pt modelId="{704AAF78-E959-4808-B225-739360AEEBC2}" type="pres">
      <dgm:prSet presAssocID="{C59404DE-F6C8-4F70-A908-5A06D8281EA0}" presName="Name13" presStyleLbl="parChTrans1D2" presStyleIdx="21" presStyleCnt="25"/>
      <dgm:spPr/>
    </dgm:pt>
    <dgm:pt modelId="{7BB5D75B-91EB-44F2-ADBD-53198D500D3B}" type="pres">
      <dgm:prSet presAssocID="{F58EF385-32F5-48CB-974A-1358C0BFD1BE}" presName="childText" presStyleLbl="bgAcc1" presStyleIdx="21" presStyleCnt="25" custScaleY="113134">
        <dgm:presLayoutVars>
          <dgm:bulletEnabled val="1"/>
        </dgm:presLayoutVars>
      </dgm:prSet>
      <dgm:spPr/>
    </dgm:pt>
    <dgm:pt modelId="{1EF9D8EF-1CE1-4D25-904D-0331F049BEAE}" type="pres">
      <dgm:prSet presAssocID="{D5CAB3A6-622A-42AF-A9DA-082DB6349E6F}" presName="Name13" presStyleLbl="parChTrans1D2" presStyleIdx="22" presStyleCnt="25"/>
      <dgm:spPr/>
    </dgm:pt>
    <dgm:pt modelId="{D09B4A1D-9567-436A-945C-B51C9BED000B}" type="pres">
      <dgm:prSet presAssocID="{B4FF2C8C-A5BB-4A08-9728-8C955183106E}" presName="childText" presStyleLbl="bgAcc1" presStyleIdx="22" presStyleCnt="25">
        <dgm:presLayoutVars>
          <dgm:bulletEnabled val="1"/>
        </dgm:presLayoutVars>
      </dgm:prSet>
      <dgm:spPr/>
    </dgm:pt>
    <dgm:pt modelId="{EBFD38A5-8252-4D63-911F-821DBE4A2DEA}" type="pres">
      <dgm:prSet presAssocID="{FFB99FEB-B2FD-4474-9AAE-E628CE5CD839}" presName="Name13" presStyleLbl="parChTrans1D2" presStyleIdx="23" presStyleCnt="25"/>
      <dgm:spPr/>
    </dgm:pt>
    <dgm:pt modelId="{0C25F48B-4F20-42E1-B710-DDDF7EDEB5E7}" type="pres">
      <dgm:prSet presAssocID="{FD4CBFC7-5A0F-43DB-9745-6A0D21C0CCCC}" presName="childText" presStyleLbl="bgAcc1" presStyleIdx="23" presStyleCnt="25" custScaleY="116219">
        <dgm:presLayoutVars>
          <dgm:bulletEnabled val="1"/>
        </dgm:presLayoutVars>
      </dgm:prSet>
      <dgm:spPr/>
    </dgm:pt>
    <dgm:pt modelId="{FC590679-0031-4899-A49E-871CD6822556}" type="pres">
      <dgm:prSet presAssocID="{154F28E8-A9C7-4B70-8E75-54389B836617}" presName="Name13" presStyleLbl="parChTrans1D2" presStyleIdx="24" presStyleCnt="25"/>
      <dgm:spPr/>
    </dgm:pt>
    <dgm:pt modelId="{70E9C401-0B62-45DB-9BE8-525874D72FF4}" type="pres">
      <dgm:prSet presAssocID="{37AC88AD-E172-49D1-B1E7-6244E83A2563}" presName="childText" presStyleLbl="bgAcc1" presStyleIdx="24" presStyleCnt="25" custScaleY="96828">
        <dgm:presLayoutVars>
          <dgm:bulletEnabled val="1"/>
        </dgm:presLayoutVars>
      </dgm:prSet>
      <dgm:spPr/>
    </dgm:pt>
  </dgm:ptLst>
  <dgm:cxnLst>
    <dgm:cxn modelId="{FCBB0102-8C4C-4C53-9C2E-B34A9582EEE3}" type="presOf" srcId="{D5CAB3A6-622A-42AF-A9DA-082DB6349E6F}" destId="{1EF9D8EF-1CE1-4D25-904D-0331F049BEAE}" srcOrd="0" destOrd="0" presId="urn:microsoft.com/office/officeart/2005/8/layout/hierarchy3"/>
    <dgm:cxn modelId="{8122FC06-B48B-440A-B9AA-BC1D9A314A9D}" srcId="{B9907F69-B457-4447-B910-9B5DED83400D}" destId="{C68F9200-2A6E-490F-9DD7-3EF2CBFA1F63}" srcOrd="1" destOrd="0" parTransId="{6B294715-ACBC-455B-B7F8-A9EB382CC92E}" sibTransId="{2B2A070C-37BB-4B28-8065-09BBFE559643}"/>
    <dgm:cxn modelId="{A6C2F807-A38B-422A-8F49-BFF5296BDD67}" type="presOf" srcId="{87F41EFC-F634-4059-B5FF-9486A7A097C6}" destId="{725459D9-86FF-4BE2-92A7-8CD30D56D8EA}" srcOrd="0" destOrd="0" presId="urn:microsoft.com/office/officeart/2005/8/layout/hierarchy3"/>
    <dgm:cxn modelId="{15162F0C-F8F3-4E55-94B3-3F912B4B47DB}" type="presOf" srcId="{266E495B-9041-4565-8CDA-BD4D365CFD74}" destId="{367C5A97-4270-465E-B773-BB2A304DF7E2}" srcOrd="0" destOrd="0" presId="urn:microsoft.com/office/officeart/2005/8/layout/hierarchy3"/>
    <dgm:cxn modelId="{9B1FA00D-CABA-4558-BFCE-9FA6869E3895}" type="presOf" srcId="{B4FF2C8C-A5BB-4A08-9728-8C955183106E}" destId="{D09B4A1D-9567-436A-945C-B51C9BED000B}" srcOrd="0" destOrd="0" presId="urn:microsoft.com/office/officeart/2005/8/layout/hierarchy3"/>
    <dgm:cxn modelId="{E62A150F-7E90-4EE3-A480-EB049911DB51}" type="presOf" srcId="{266E495B-9041-4565-8CDA-BD4D365CFD74}" destId="{23695790-49A4-4049-BA8D-7FE08B7F006D}" srcOrd="1" destOrd="0" presId="urn:microsoft.com/office/officeart/2005/8/layout/hierarchy3"/>
    <dgm:cxn modelId="{1E01B010-EDB5-4002-B5A4-90B0A3D70B37}" srcId="{B9907F69-B457-4447-B910-9B5DED83400D}" destId="{4118B2F2-7498-455E-AE4A-DEADF18608D9}" srcOrd="5" destOrd="0" parTransId="{4088A010-9AFE-4346-A892-A3AB4BA07C58}" sibTransId="{26454F55-1D1B-4F61-B61D-B179FAD9FB38}"/>
    <dgm:cxn modelId="{2FD69614-1ED5-4D89-B77D-F10DDC90C4F4}" type="presOf" srcId="{9A2D6BCD-BCF5-4613-8694-7BB3E7859AAA}" destId="{7D961668-C666-48EA-BF71-D536D3587B74}" srcOrd="0" destOrd="0" presId="urn:microsoft.com/office/officeart/2005/8/layout/hierarchy3"/>
    <dgm:cxn modelId="{941C5A16-8C12-44FA-BB4A-A43846371BC9}" type="presOf" srcId="{53B98B68-E051-4244-A262-7B5097CFA53C}" destId="{9743B348-C67D-40E6-8D28-73F7F2ACF88D}" srcOrd="0" destOrd="0" presId="urn:microsoft.com/office/officeart/2005/8/layout/hierarchy3"/>
    <dgm:cxn modelId="{CDE29B17-2929-4323-B13F-6273A9BF2B5B}" type="presOf" srcId="{414F75A1-E9E4-4F0B-9363-972A0146AB1C}" destId="{022359BB-08E3-435B-8065-91C12767D4CB}" srcOrd="0" destOrd="0" presId="urn:microsoft.com/office/officeart/2005/8/layout/hierarchy3"/>
    <dgm:cxn modelId="{E9EC4221-2D6E-4F16-AC90-E8BED2EB344B}" srcId="{E210737E-EC0E-4968-9469-F1BCFA27E3EE}" destId="{B9907F69-B457-4447-B910-9B5DED83400D}" srcOrd="3" destOrd="0" parTransId="{A0E45E43-8B72-43F4-95D9-2D530885110B}" sibTransId="{5F02F7CE-088A-4CF1-BD45-A6160DD3888C}"/>
    <dgm:cxn modelId="{7B673D27-8CCD-4EDA-AB9D-B5BC44D84174}" srcId="{6245308E-74DA-433B-A5A8-D6C9787F1198}" destId="{56A9DD9D-6AE7-4756-B8C4-E58F59E0FCCD}" srcOrd="1" destOrd="0" parTransId="{09EFC441-4749-4A79-ADCE-19DFC58691E2}" sibTransId="{BA235132-B0C4-4A6D-9792-9DE6904E2F76}"/>
    <dgm:cxn modelId="{97385328-52D9-4468-850A-024D001047FC}" type="presOf" srcId="{FD4CBFC7-5A0F-43DB-9745-6A0D21C0CCCC}" destId="{0C25F48B-4F20-42E1-B710-DDDF7EDEB5E7}" srcOrd="0" destOrd="0" presId="urn:microsoft.com/office/officeart/2005/8/layout/hierarchy3"/>
    <dgm:cxn modelId="{15FBD82B-3193-4BB1-9A73-70DF338FADF4}" type="presOf" srcId="{43C01171-215C-42CE-9BA5-23890CEB9E78}" destId="{3A3EB68D-620E-4487-9DAB-6C7FA1E544C2}" srcOrd="0" destOrd="0" presId="urn:microsoft.com/office/officeart/2005/8/layout/hierarchy3"/>
    <dgm:cxn modelId="{17075E2C-AF8B-46BC-BDEF-5AE718E9D82F}" type="presOf" srcId="{F68EB2B4-E288-4562-AE5A-0649B22D3A9D}" destId="{5A639E29-4D3E-47DA-BD96-8EFADA3584D2}" srcOrd="0" destOrd="0" presId="urn:microsoft.com/office/officeart/2005/8/layout/hierarchy3"/>
    <dgm:cxn modelId="{28ABC133-DCC0-4786-A89D-A94B5E698219}" type="presOf" srcId="{154F28E8-A9C7-4B70-8E75-54389B836617}" destId="{FC590679-0031-4899-A49E-871CD6822556}" srcOrd="0" destOrd="0" presId="urn:microsoft.com/office/officeart/2005/8/layout/hierarchy3"/>
    <dgm:cxn modelId="{4C04D435-3EF2-4522-8FD2-B465B4022647}" type="presOf" srcId="{56A9DD9D-6AE7-4756-B8C4-E58F59E0FCCD}" destId="{8707B59F-B196-461E-8D46-120C5346E738}" srcOrd="0" destOrd="0" presId="urn:microsoft.com/office/officeart/2005/8/layout/hierarchy3"/>
    <dgm:cxn modelId="{48CEF836-3D5A-4CD7-8D93-2B2582793572}" type="presOf" srcId="{B9907F69-B457-4447-B910-9B5DED83400D}" destId="{AC912BE1-2C36-4EB0-B7F8-9EFA9402E228}" srcOrd="0" destOrd="0" presId="urn:microsoft.com/office/officeart/2005/8/layout/hierarchy3"/>
    <dgm:cxn modelId="{1EDB6038-04D9-42DF-9AD5-D833855486A7}" type="presOf" srcId="{3FAE740E-AB9E-45D4-8F6F-5BBFDEA76C72}" destId="{2B83E095-E5EB-47F3-A90B-63F030BD39F2}" srcOrd="0" destOrd="0" presId="urn:microsoft.com/office/officeart/2005/8/layout/hierarchy3"/>
    <dgm:cxn modelId="{E7423A3C-5D51-4F61-9C73-9D602347358B}" srcId="{B9907F69-B457-4447-B910-9B5DED83400D}" destId="{43C01171-215C-42CE-9BA5-23890CEB9E78}" srcOrd="3" destOrd="0" parTransId="{346A40AC-8D7C-41BA-8C3C-B141117A4D74}" sibTransId="{C93444C9-99F5-4E6A-A925-3CB0BCFE21E6}"/>
    <dgm:cxn modelId="{DECEE440-CC3E-4A81-A6DC-879AC073C72C}" type="presOf" srcId="{1D928065-E76E-4F5C-A367-641BCADE99CE}" destId="{60715CE3-12FD-4CEE-B35A-C4CE5E119FF4}" srcOrd="0" destOrd="0" presId="urn:microsoft.com/office/officeart/2005/8/layout/hierarchy3"/>
    <dgm:cxn modelId="{625FC15B-5621-44EE-8522-979692A3E792}" srcId="{3FAE740E-AB9E-45D4-8F6F-5BBFDEA76C72}" destId="{EEDB4B57-39DB-4578-B5F7-3D0F42A87C82}" srcOrd="3" destOrd="0" parTransId="{02292C5D-2A89-4F19-B2FD-15F39C941CC0}" sibTransId="{5EE459CE-4E7A-4980-8707-3D23D2921A66}"/>
    <dgm:cxn modelId="{94E57A5E-5016-4008-AD78-E66692FBDC83}" type="presOf" srcId="{BBEBA8D7-3B43-4B85-A29C-255E1900AEAE}" destId="{5FA1C20F-1751-499E-9F0E-D1C972271587}" srcOrd="0" destOrd="0" presId="urn:microsoft.com/office/officeart/2005/8/layout/hierarchy3"/>
    <dgm:cxn modelId="{6521C162-DB90-429D-836C-1C51E587AB9F}" srcId="{266E495B-9041-4565-8CDA-BD4D365CFD74}" destId="{F58EF385-32F5-48CB-974A-1358C0BFD1BE}" srcOrd="0" destOrd="0" parTransId="{C59404DE-F6C8-4F70-A908-5A06D8281EA0}" sibTransId="{F790ABC8-0098-4FD5-A0B8-BD9989F5E8C2}"/>
    <dgm:cxn modelId="{B790CD45-794B-467F-8780-20C4AD03281D}" type="presOf" srcId="{B9907F69-B457-4447-B910-9B5DED83400D}" destId="{37134284-ABB2-4422-AB8F-134B956BD65C}" srcOrd="1" destOrd="0" presId="urn:microsoft.com/office/officeart/2005/8/layout/hierarchy3"/>
    <dgm:cxn modelId="{226C2147-2B30-4F63-98BA-5D94EE56976E}" srcId="{E210737E-EC0E-4968-9469-F1BCFA27E3EE}" destId="{24E2BCA2-BA73-4F4C-A319-AC93035E4F28}" srcOrd="2" destOrd="0" parTransId="{8E86C63F-07C7-4887-94D8-429339BE72D2}" sibTransId="{8DF1C193-5966-43ED-A6FD-6269609A25B0}"/>
    <dgm:cxn modelId="{29C6B867-1251-4E9B-92F6-E9693B295C12}" srcId="{D4CF3F70-E2A3-4C38-81AF-A7B1D15BD6B6}" destId="{E6A666F8-EC7B-4B79-A9A6-0A905C9E07B1}" srcOrd="0" destOrd="0" parTransId="{51A29309-C225-4778-A8D5-9AEF5D77626E}" sibTransId="{7ED29D9C-7FF5-4C8C-ABB8-674F0700F1C9}"/>
    <dgm:cxn modelId="{40482568-E849-4238-B2A3-984AD5E2E781}" srcId="{6245308E-74DA-433B-A5A8-D6C9787F1198}" destId="{B5971564-3381-441B-AC03-AF6B9B4EFB78}" srcOrd="3" destOrd="0" parTransId="{E7D6EF92-52DC-4A22-8F3B-AD11471095F5}" sibTransId="{8989CA88-402C-4BD9-80B3-60F532D1EF3E}"/>
    <dgm:cxn modelId="{F383AA49-1544-40D2-A349-97DA56F82AD3}" type="presOf" srcId="{09EFC441-4749-4A79-ADCE-19DFC58691E2}" destId="{B989A3CA-560E-4428-9654-2A47DA463ED1}" srcOrd="0" destOrd="0" presId="urn:microsoft.com/office/officeart/2005/8/layout/hierarchy3"/>
    <dgm:cxn modelId="{32404E6B-35D4-42C8-846A-82309F5A0952}" srcId="{3FAE740E-AB9E-45D4-8F6F-5BBFDEA76C72}" destId="{D4CF3F70-E2A3-4C38-81AF-A7B1D15BD6B6}" srcOrd="2" destOrd="0" parTransId="{414F75A1-E9E4-4F0B-9363-972A0146AB1C}" sibTransId="{7E0DB784-B6EB-44BE-87F5-016170110FC5}"/>
    <dgm:cxn modelId="{12CDEF6B-682A-4FAD-B122-4BBC58A5553E}" srcId="{24E2BCA2-BA73-4F4C-A319-AC93035E4F28}" destId="{53B98B68-E051-4244-A262-7B5097CFA53C}" srcOrd="1" destOrd="0" parTransId="{1D928065-E76E-4F5C-A367-641BCADE99CE}" sibTransId="{B45C6D08-DF94-4023-AFB7-C05ED21C30CE}"/>
    <dgm:cxn modelId="{E3C61A4D-AF7B-4795-8A05-91493F5F591B}" type="presOf" srcId="{43F1B33F-6200-4B36-ACF7-2C3966F3770A}" destId="{6578ADC1-3AAE-47A8-84A0-A0972B66B5ED}" srcOrd="0" destOrd="0" presId="urn:microsoft.com/office/officeart/2005/8/layout/hierarchy3"/>
    <dgm:cxn modelId="{D5AC096E-A165-4102-A084-7B229C796FC3}" type="presOf" srcId="{B5971564-3381-441B-AC03-AF6B9B4EFB78}" destId="{E6B221FF-FE6F-4801-879F-08701C3A3EAE}" srcOrd="0" destOrd="0" presId="urn:microsoft.com/office/officeart/2005/8/layout/hierarchy3"/>
    <dgm:cxn modelId="{8780EB6F-E970-4F18-87B3-929497614DBF}" type="presOf" srcId="{346A40AC-8D7C-41BA-8C3C-B141117A4D74}" destId="{C4AC6647-F8FB-4C5D-A65C-E2CCA35629D7}" srcOrd="0" destOrd="0" presId="urn:microsoft.com/office/officeart/2005/8/layout/hierarchy3"/>
    <dgm:cxn modelId="{E4D50D73-656B-4B1F-92CE-35D86CDE2914}" type="presOf" srcId="{6245308E-74DA-433B-A5A8-D6C9787F1198}" destId="{4FDE4574-DAAB-4276-82FD-DA3B604836DF}" srcOrd="1" destOrd="0" presId="urn:microsoft.com/office/officeart/2005/8/layout/hierarchy3"/>
    <dgm:cxn modelId="{65318474-45B1-4807-99A4-EC2A211E13CA}" srcId="{B9907F69-B457-4447-B910-9B5DED83400D}" destId="{EC163CE0-EA90-4C64-BD62-9CF0940A917A}" srcOrd="2" destOrd="0" parTransId="{43F1B33F-6200-4B36-ACF7-2C3966F3770A}" sibTransId="{F6229737-C57F-4482-B6EE-24E013D556E4}"/>
    <dgm:cxn modelId="{4A23E574-E1D8-41D8-8615-1F2416DDFF8F}" srcId="{CE266293-6900-4283-84AD-D4A3EC70680F}" destId="{0B897846-34B9-4EB0-96D1-D0997DD6A94F}" srcOrd="1" destOrd="0" parTransId="{7CEC5AD5-A136-470A-ABD4-545A21A5E59F}" sibTransId="{CF90D730-00FF-4A3E-80B8-DA3136957AA8}"/>
    <dgm:cxn modelId="{71FDCE55-1006-415E-947B-E42A21AF6BD5}" srcId="{D4CF3F70-E2A3-4C38-81AF-A7B1D15BD6B6}" destId="{BBF7C367-82FF-42B6-9435-C7F09EA4C6D3}" srcOrd="1" destOrd="0" parTransId="{5B8C1AB8-638C-4829-827D-B0D6B96A052D}" sibTransId="{FCE1963B-35E1-4780-9F75-FAE987DD6E3C}"/>
    <dgm:cxn modelId="{0C330A77-AF47-458D-8788-6643D9972336}" type="presOf" srcId="{C68F9200-2A6E-490F-9DD7-3EF2CBFA1F63}" destId="{DEF75B29-5749-44C0-8F22-F6F67D3D643F}" srcOrd="0" destOrd="0" presId="urn:microsoft.com/office/officeart/2005/8/layout/hierarchy3"/>
    <dgm:cxn modelId="{03288C58-57C4-439F-B52D-34FB727E67C9}" type="presOf" srcId="{CE266293-6900-4283-84AD-D4A3EC70680F}" destId="{E5F461B2-35F8-47A2-8007-68F5FE73DBFE}" srcOrd="0" destOrd="0" presId="urn:microsoft.com/office/officeart/2005/8/layout/hierarchy3"/>
    <dgm:cxn modelId="{CAFF5259-39C4-4CE8-8DA4-8B0FF5947B16}" srcId="{6245308E-74DA-433B-A5A8-D6C9787F1198}" destId="{52FB8C84-8D06-4722-8F2D-984C625DC674}" srcOrd="2" destOrd="0" parTransId="{B4FD64D8-3AA1-4B77-9F10-E9E890567C7A}" sibTransId="{F5CED46D-1EDE-4655-91A9-BB7200A5A082}"/>
    <dgm:cxn modelId="{B289BE7B-AD56-4F5C-8F6C-D4183D0592F2}" type="presOf" srcId="{0B897846-34B9-4EB0-96D1-D0997DD6A94F}" destId="{E5F461B2-35F8-47A2-8007-68F5FE73DBFE}" srcOrd="0" destOrd="2" presId="urn:microsoft.com/office/officeart/2005/8/layout/hierarchy3"/>
    <dgm:cxn modelId="{8E4F4483-45EC-42B1-A37D-CF8BB5EEE922}" type="presOf" srcId="{B4FD64D8-3AA1-4B77-9F10-E9E890567C7A}" destId="{95A355F1-6D50-49BF-ABFB-6627F3B32FA9}" srcOrd="0" destOrd="0" presId="urn:microsoft.com/office/officeart/2005/8/layout/hierarchy3"/>
    <dgm:cxn modelId="{7A781485-5DA3-4AAD-8674-B7FE2766E84F}" srcId="{9F281C1B-6728-43F9-B732-C3DD38867B1D}" destId="{5F48A2EB-384A-4672-83A5-B96EC0BE1BFE}" srcOrd="0" destOrd="0" parTransId="{B5932511-16D1-4BA4-9278-E6FF4BF104F3}" sibTransId="{F075D391-9BE4-4BE8-A931-2E739F453A00}"/>
    <dgm:cxn modelId="{70A2B386-ED7D-44A3-8B9E-3E2F9FB43A5A}" type="presOf" srcId="{B0BF564A-2740-47A3-B497-021092A4F729}" destId="{9FF4958D-C69F-417C-BCBA-2AF407D03130}" srcOrd="0" destOrd="0" presId="urn:microsoft.com/office/officeart/2005/8/layout/hierarchy3"/>
    <dgm:cxn modelId="{414F9088-546E-49DE-A213-1ECB70F1BE85}" type="presOf" srcId="{E6A666F8-EC7B-4B79-A9A6-0A905C9E07B1}" destId="{FC0E0DE6-C9A9-4495-A665-344B504B2640}" srcOrd="0" destOrd="1" presId="urn:microsoft.com/office/officeart/2005/8/layout/hierarchy3"/>
    <dgm:cxn modelId="{02783989-90A6-4CEF-9399-72CEA6F7BC35}" type="presOf" srcId="{FDD182B8-246E-433E-B97E-2495D62B49EB}" destId="{229254EE-6713-4D6B-9C09-01D1967BEA2A}" srcOrd="0" destOrd="0" presId="urn:microsoft.com/office/officeart/2005/8/layout/hierarchy3"/>
    <dgm:cxn modelId="{6BBCF38B-2A6C-44C5-9975-0A28721C8FF1}" srcId="{CE266293-6900-4283-84AD-D4A3EC70680F}" destId="{D8781F0D-BD87-4E72-81AF-1DB62FF6A417}" srcOrd="0" destOrd="0" parTransId="{960157EA-884F-41A6-9822-0C6B2138BBFE}" sibTransId="{C20E52CC-56F6-4E88-BF31-B9325D7AEA5F}"/>
    <dgm:cxn modelId="{4F234D8D-59F4-4294-9E07-BEE902A704FA}" type="presOf" srcId="{FFB99FEB-B2FD-4474-9AAE-E628CE5CD839}" destId="{EBFD38A5-8252-4D63-911F-821DBE4A2DEA}" srcOrd="0" destOrd="0" presId="urn:microsoft.com/office/officeart/2005/8/layout/hierarchy3"/>
    <dgm:cxn modelId="{4A644591-EBF6-49C7-9587-A613E4F53C07}" type="presOf" srcId="{F58EF385-32F5-48CB-974A-1358C0BFD1BE}" destId="{7BB5D75B-91EB-44F2-ADBD-53198D500D3B}" srcOrd="0" destOrd="0" presId="urn:microsoft.com/office/officeart/2005/8/layout/hierarchy3"/>
    <dgm:cxn modelId="{1D9A8D91-C470-4AC1-BAA9-EFDE127B09C6}" srcId="{3FAE740E-AB9E-45D4-8F6F-5BBFDEA76C72}" destId="{CE266293-6900-4283-84AD-D4A3EC70680F}" srcOrd="1" destOrd="0" parTransId="{C253B07E-544C-4E24-ABEA-966AFC841C44}" sibTransId="{EEEE3377-3558-4D1F-9B4D-DF81FD6DE43C}"/>
    <dgm:cxn modelId="{2F6BD391-3005-48F5-B2FB-69B1144E038F}" srcId="{9F281C1B-6728-43F9-B732-C3DD38867B1D}" destId="{077D4DF8-121A-4C9A-B7F2-E0A4996755DD}" srcOrd="3" destOrd="0" parTransId="{C130E93B-1A4E-408C-A75D-9E4F9CF37F81}" sibTransId="{942D7435-A7E5-4A1B-9B47-CD1D9B9A26C5}"/>
    <dgm:cxn modelId="{CA8F1E92-2392-4665-A360-3F8A34BF887D}" type="presOf" srcId="{24E2BCA2-BA73-4F4C-A319-AC93035E4F28}" destId="{79EE74D8-8648-4CA4-9661-6DAEDC417F12}" srcOrd="0" destOrd="0" presId="urn:microsoft.com/office/officeart/2005/8/layout/hierarchy3"/>
    <dgm:cxn modelId="{73E47F94-ADB5-4C85-B7D7-FE161E47B73A}" type="presOf" srcId="{B5932511-16D1-4BA4-9278-E6FF4BF104F3}" destId="{6C723FAA-92F9-4CE3-A737-250FC566F1EC}" srcOrd="0" destOrd="0" presId="urn:microsoft.com/office/officeart/2005/8/layout/hierarchy3"/>
    <dgm:cxn modelId="{C03AF698-2BF6-4014-975B-BA493F014B88}" srcId="{6245308E-74DA-433B-A5A8-D6C9787F1198}" destId="{F68EB2B4-E288-4562-AE5A-0649B22D3A9D}" srcOrd="0" destOrd="0" parTransId="{82B76E2C-C431-4575-B5C3-BC7B8E4ACC94}" sibTransId="{95F5E376-EE95-440E-ACA6-66782503C3E2}"/>
    <dgm:cxn modelId="{BF536899-14FA-4FCD-86A3-325043C97C91}" type="presOf" srcId="{D8781F0D-BD87-4E72-81AF-1DB62FF6A417}" destId="{E5F461B2-35F8-47A2-8007-68F5FE73DBFE}" srcOrd="0" destOrd="1" presId="urn:microsoft.com/office/officeart/2005/8/layout/hierarchy3"/>
    <dgm:cxn modelId="{85135A9D-2D9D-408C-AD6D-AD343B398490}" srcId="{E210737E-EC0E-4968-9469-F1BCFA27E3EE}" destId="{3FAE740E-AB9E-45D4-8F6F-5BBFDEA76C72}" srcOrd="1" destOrd="0" parTransId="{EB5293D6-6B1C-403A-B757-A9856E74DFC3}" sibTransId="{501FE20D-814C-4C4D-AD5D-0C07A9E31CEB}"/>
    <dgm:cxn modelId="{C8B7819E-97B0-4425-BDEB-0CAE0295F926}" type="presOf" srcId="{BBF7C367-82FF-42B6-9435-C7F09EA4C6D3}" destId="{FC0E0DE6-C9A9-4495-A665-344B504B2640}" srcOrd="0" destOrd="2" presId="urn:microsoft.com/office/officeart/2005/8/layout/hierarchy3"/>
    <dgm:cxn modelId="{0CDFA1A0-B337-4FC5-AD66-61C3FBDC5265}" type="presOf" srcId="{6245308E-74DA-433B-A5A8-D6C9787F1198}" destId="{94804F67-B7E6-4B5B-9A55-B557041ABE03}" srcOrd="0" destOrd="0" presId="urn:microsoft.com/office/officeart/2005/8/layout/hierarchy3"/>
    <dgm:cxn modelId="{FFC1AAA4-0BB8-4ACA-80B7-788C50EFA6F9}" type="presOf" srcId="{D22209EB-6AF6-4FCF-838D-A42F9D0B6DCF}" destId="{73A25922-92A1-421D-BC66-3CDDB0A794A3}" srcOrd="0" destOrd="0" presId="urn:microsoft.com/office/officeart/2005/8/layout/hierarchy3"/>
    <dgm:cxn modelId="{20C300A6-297A-4103-98B4-ACA3B43DC701}" type="presOf" srcId="{9F281C1B-6728-43F9-B732-C3DD38867B1D}" destId="{39CB27AB-AAD5-41A9-860F-B74F6F0503D4}" srcOrd="0" destOrd="0" presId="urn:microsoft.com/office/officeart/2005/8/layout/hierarchy3"/>
    <dgm:cxn modelId="{C661DEA9-F567-4ABD-B836-538B74470510}" srcId="{266E495B-9041-4565-8CDA-BD4D365CFD74}" destId="{B4FF2C8C-A5BB-4A08-9728-8C955183106E}" srcOrd="1" destOrd="0" parTransId="{D5CAB3A6-622A-42AF-A9DA-082DB6349E6F}" sibTransId="{BDF9E24C-1815-4358-92A2-A463AFE169BA}"/>
    <dgm:cxn modelId="{57C7A9AA-6611-42FF-80A5-38206CB04939}" type="presOf" srcId="{5F48A2EB-384A-4672-83A5-B96EC0BE1BFE}" destId="{381760BF-181E-415B-8021-B1CE454F5001}" srcOrd="0" destOrd="0" presId="urn:microsoft.com/office/officeart/2005/8/layout/hierarchy3"/>
    <dgm:cxn modelId="{B0DBB3AB-FE6C-484B-B02F-87038846D272}" srcId="{24E2BCA2-BA73-4F4C-A319-AC93035E4F28}" destId="{FDD182B8-246E-433E-B97E-2495D62B49EB}" srcOrd="0" destOrd="0" parTransId="{1C12B943-7935-444C-9731-9E11D10330D3}" sibTransId="{C47E2F6E-27F1-4B70-989B-F232B6DE74E7}"/>
    <dgm:cxn modelId="{BC2672B2-0109-45AB-89E5-FC1F6FA1B2F2}" type="presOf" srcId="{6B294715-ACBC-455B-B7F8-A9EB382CC92E}" destId="{0EE23798-A57E-4C6D-8548-3E5DF65D669E}" srcOrd="0" destOrd="0" presId="urn:microsoft.com/office/officeart/2005/8/layout/hierarchy3"/>
    <dgm:cxn modelId="{27ED7BB3-C990-4A82-B62B-CFF6372621E2}" type="presOf" srcId="{EEDB4B57-39DB-4578-B5F7-3D0F42A87C82}" destId="{E95CA44F-E49A-430A-82B2-06987DFCB4DF}" srcOrd="0" destOrd="0" presId="urn:microsoft.com/office/officeart/2005/8/layout/hierarchy3"/>
    <dgm:cxn modelId="{9E8558B6-A8E5-4BA4-84C8-C7BA7B6FE934}" type="presOf" srcId="{E7D6EF92-52DC-4A22-8F3B-AD11471095F5}" destId="{3D21FDBC-C75D-43CB-AC6E-0A80DB5FE366}" srcOrd="0" destOrd="0" presId="urn:microsoft.com/office/officeart/2005/8/layout/hierarchy3"/>
    <dgm:cxn modelId="{4C1532BA-52AB-4975-A2E4-B335945E6BE4}" type="presOf" srcId="{EC163CE0-EA90-4C64-BD62-9CF0940A917A}" destId="{2EF1D614-B8C0-45C7-BACE-5A0024DB00FB}" srcOrd="0" destOrd="0" presId="urn:microsoft.com/office/officeart/2005/8/layout/hierarchy3"/>
    <dgm:cxn modelId="{A68AF3BB-748B-4DA7-8331-30F45F45B570}" type="presOf" srcId="{4118B2F2-7498-455E-AE4A-DEADF18608D9}" destId="{0D71E44C-A625-4D6D-BAED-8C46F3078CA5}" srcOrd="0" destOrd="0" presId="urn:microsoft.com/office/officeart/2005/8/layout/hierarchy3"/>
    <dgm:cxn modelId="{58562BBD-8B18-4942-85B3-0B3A16AA61BF}" type="presOf" srcId="{269E02AD-885C-4844-903C-8440E8AD45E2}" destId="{D8DC3FA3-E8CE-46C9-92F9-71F57ACC583E}" srcOrd="0" destOrd="0" presId="urn:microsoft.com/office/officeart/2005/8/layout/hierarchy3"/>
    <dgm:cxn modelId="{AABA33BE-3358-4D81-B0A1-FAB1E12AC54A}" type="presOf" srcId="{82B76E2C-C431-4575-B5C3-BC7B8E4ACC94}" destId="{558C3195-A170-48A3-911D-6ED32DA77552}" srcOrd="0" destOrd="0" presId="urn:microsoft.com/office/officeart/2005/8/layout/hierarchy3"/>
    <dgm:cxn modelId="{A7A963BE-D66C-4888-AB37-EE5FA02622EA}" srcId="{9F281C1B-6728-43F9-B732-C3DD38867B1D}" destId="{17DAD021-12D7-4326-9915-B8CF21E353B8}" srcOrd="2" destOrd="0" parTransId="{BBEBA8D7-3B43-4B85-A29C-255E1900AEAE}" sibTransId="{7A41F1DF-99CF-4093-AB50-1D7D0846628E}"/>
    <dgm:cxn modelId="{1A1999C0-14FA-4B9C-802F-47D32EB2D40B}" type="presOf" srcId="{E210737E-EC0E-4968-9469-F1BCFA27E3EE}" destId="{9FD25C0F-6778-4387-BCCA-346029FD9080}" srcOrd="0" destOrd="0" presId="urn:microsoft.com/office/officeart/2005/8/layout/hierarchy3"/>
    <dgm:cxn modelId="{359773C7-30E3-43D6-A04B-D833A2808BD9}" type="presOf" srcId="{077D4DF8-121A-4C9A-B7F2-E0A4996755DD}" destId="{3675DCA3-01F4-453E-888B-C897A4602947}" srcOrd="0" destOrd="0" presId="urn:microsoft.com/office/officeart/2005/8/layout/hierarchy3"/>
    <dgm:cxn modelId="{A1BC6BC8-C804-414F-9E3F-C36C934CDFB9}" type="presOf" srcId="{4088A010-9AFE-4346-A892-A3AB4BA07C58}" destId="{2AEC6E32-3E6E-4781-89AE-0C46E5867FAB}" srcOrd="0" destOrd="0" presId="urn:microsoft.com/office/officeart/2005/8/layout/hierarchy3"/>
    <dgm:cxn modelId="{B6E316CA-7F99-4D89-83C0-19B2A6C5EAD9}" srcId="{E210737E-EC0E-4968-9469-F1BCFA27E3EE}" destId="{266E495B-9041-4565-8CDA-BD4D365CFD74}" srcOrd="5" destOrd="0" parTransId="{1235FF42-F8A8-406E-B26C-118B7E7DAC68}" sibTransId="{BEB0833C-73C8-4517-9A69-DD23E38A913C}"/>
    <dgm:cxn modelId="{916887CB-323E-40BE-9FA4-E617D9777D4B}" srcId="{24E2BCA2-BA73-4F4C-A319-AC93035E4F28}" destId="{3DEC8979-1865-4204-8079-DA8E746C102A}" srcOrd="2" destOrd="0" parTransId="{805A53C7-6191-45A5-902F-BC1CA9B9ABE0}" sibTransId="{080BF120-6EE3-4943-975C-7F4E11D2C31F}"/>
    <dgm:cxn modelId="{2F20C8CC-C8ED-47D8-83DF-DFC71D622416}" type="presOf" srcId="{3DE7B7A2-C379-4B78-AF6C-7B058524FBDE}" destId="{20310CB1-C4BA-4BE8-BF72-ACDCA85210F4}" srcOrd="0" destOrd="0" presId="urn:microsoft.com/office/officeart/2005/8/layout/hierarchy3"/>
    <dgm:cxn modelId="{7AC39BCD-88DF-433F-98B6-E096837690B4}" type="presOf" srcId="{02292C5D-2A89-4F19-B2FD-15F39C941CC0}" destId="{0A3F3E67-9462-4B3D-9087-D407111238C8}" srcOrd="0" destOrd="0" presId="urn:microsoft.com/office/officeart/2005/8/layout/hierarchy3"/>
    <dgm:cxn modelId="{AF4F5DCF-5B65-4FEB-B6FA-5E62FFC902E9}" type="presOf" srcId="{24E2BCA2-BA73-4F4C-A319-AC93035E4F28}" destId="{4F90558A-3755-4DCA-9C8B-D8C4F5C6CBD2}" srcOrd="1" destOrd="0" presId="urn:microsoft.com/office/officeart/2005/8/layout/hierarchy3"/>
    <dgm:cxn modelId="{5A5DA3D4-240F-449A-B90D-E5ECB5CCA2B2}" srcId="{266E495B-9041-4565-8CDA-BD4D365CFD74}" destId="{FD4CBFC7-5A0F-43DB-9745-6A0D21C0CCCC}" srcOrd="2" destOrd="0" parTransId="{FFB99FEB-B2FD-4474-9AAE-E628CE5CD839}" sibTransId="{2F879DA0-FF5A-4798-B84C-62A0C2EA7EE1}"/>
    <dgm:cxn modelId="{D6FFE4D8-5341-466B-95E7-2824AB1E22A9}" type="presOf" srcId="{D4CF3F70-E2A3-4C38-81AF-A7B1D15BD6B6}" destId="{FC0E0DE6-C9A9-4495-A665-344B504B2640}" srcOrd="0" destOrd="0" presId="urn:microsoft.com/office/officeart/2005/8/layout/hierarchy3"/>
    <dgm:cxn modelId="{690207D9-B665-4B8E-BA05-DF7CDC079B68}" type="presOf" srcId="{C59404DE-F6C8-4F70-A908-5A06D8281EA0}" destId="{704AAF78-E959-4808-B225-739360AEEBC2}" srcOrd="0" destOrd="0" presId="urn:microsoft.com/office/officeart/2005/8/layout/hierarchy3"/>
    <dgm:cxn modelId="{D5B54BD9-86C1-40A0-96C7-87C71A967CAC}" type="presOf" srcId="{17DAD021-12D7-4326-9915-B8CF21E353B8}" destId="{7E237595-AD6F-40C6-B817-493A4BD7B4C3}" srcOrd="0" destOrd="0" presId="urn:microsoft.com/office/officeart/2005/8/layout/hierarchy3"/>
    <dgm:cxn modelId="{3124D5D9-5609-44A0-BEF3-D7579EA5310D}" type="presOf" srcId="{805A53C7-6191-45A5-902F-BC1CA9B9ABE0}" destId="{632FE4A3-54CA-42CE-AFDE-599207A5C36F}" srcOrd="0" destOrd="0" presId="urn:microsoft.com/office/officeart/2005/8/layout/hierarchy3"/>
    <dgm:cxn modelId="{CFD534DE-8483-4ED6-AD6C-6C204C39641E}" srcId="{E210737E-EC0E-4968-9469-F1BCFA27E3EE}" destId="{9F281C1B-6728-43F9-B732-C3DD38867B1D}" srcOrd="0" destOrd="0" parTransId="{71158C90-34F6-43DA-933C-9506856B6BC7}" sibTransId="{040848EC-0AC9-4987-BCDA-3D746C56B0AE}"/>
    <dgm:cxn modelId="{C6C49FE3-2ADE-44A9-AA1B-35EEFB7597CD}" type="presOf" srcId="{9F281C1B-6728-43F9-B732-C3DD38867B1D}" destId="{50ADC9E8-CC31-490F-B477-EF14B16555F2}" srcOrd="1" destOrd="0" presId="urn:microsoft.com/office/officeart/2005/8/layout/hierarchy3"/>
    <dgm:cxn modelId="{A935B4E7-386B-44DB-9E1C-60D72B0EC8D8}" type="presOf" srcId="{4AA78392-09D4-44DC-AAAA-2379FE0470CC}" destId="{ED69AD75-6F63-457F-8131-0D9D3D066DC1}" srcOrd="0" destOrd="0" presId="urn:microsoft.com/office/officeart/2005/8/layout/hierarchy3"/>
    <dgm:cxn modelId="{D185CAEA-8579-4572-AA83-233F9C32CFB2}" type="presOf" srcId="{3FAE740E-AB9E-45D4-8F6F-5BBFDEA76C72}" destId="{605BA0EA-48F8-4375-A0B9-BCDC88AE7A2D}" srcOrd="1" destOrd="0" presId="urn:microsoft.com/office/officeart/2005/8/layout/hierarchy3"/>
    <dgm:cxn modelId="{8E9F83EC-AA08-447B-AB32-3D450C1DE9FC}" type="presOf" srcId="{3DEC8979-1865-4204-8079-DA8E746C102A}" destId="{4999C532-1645-4581-B230-FADDC4E0BB53}" srcOrd="0" destOrd="0" presId="urn:microsoft.com/office/officeart/2005/8/layout/hierarchy3"/>
    <dgm:cxn modelId="{E729B9F1-CF62-4347-83AA-1AC75AC6C35C}" type="presOf" srcId="{1C12B943-7935-444C-9731-9E11D10330D3}" destId="{5E70050F-AFC5-4E27-82E1-36248E9A0778}" srcOrd="0" destOrd="0" presId="urn:microsoft.com/office/officeart/2005/8/layout/hierarchy3"/>
    <dgm:cxn modelId="{C03B0CF2-B98B-4B5C-B13C-B745AF33ABCF}" srcId="{3FAE740E-AB9E-45D4-8F6F-5BBFDEA76C72}" destId="{4AA78392-09D4-44DC-AAAA-2379FE0470CC}" srcOrd="0" destOrd="0" parTransId="{3DE7B7A2-C379-4B78-AF6C-7B058524FBDE}" sibTransId="{3D28ACE3-DAA4-4AF7-83B7-7B4ACD77E10B}"/>
    <dgm:cxn modelId="{D6D60CF4-E40B-4F89-A1BF-50FCEB1938E5}" srcId="{9F281C1B-6728-43F9-B732-C3DD38867B1D}" destId="{87F41EFC-F634-4059-B5FF-9486A7A097C6}" srcOrd="1" destOrd="0" parTransId="{269E02AD-885C-4844-903C-8440E8AD45E2}" sibTransId="{66087B5B-D3A4-4EFE-9832-194DEFB1D1F0}"/>
    <dgm:cxn modelId="{B9496EF5-C463-4B04-8156-4F8E64063B0B}" type="presOf" srcId="{52FB8C84-8D06-4722-8F2D-984C625DC674}" destId="{FE9FFA9C-B90F-4DE6-B460-312EDA075199}" srcOrd="0" destOrd="0" presId="urn:microsoft.com/office/officeart/2005/8/layout/hierarchy3"/>
    <dgm:cxn modelId="{20245DF7-51A9-4EAC-8ACD-2629CEBB80F7}" type="presOf" srcId="{C130E93B-1A4E-408C-A75D-9E4F9CF37F81}" destId="{680A533A-FA85-4C7C-ABB8-FE68F6F3F686}" srcOrd="0" destOrd="0" presId="urn:microsoft.com/office/officeart/2005/8/layout/hierarchy3"/>
    <dgm:cxn modelId="{4ED65EF7-4B89-4FFB-80D4-FFBBA0A66AE6}" srcId="{266E495B-9041-4565-8CDA-BD4D365CFD74}" destId="{37AC88AD-E172-49D1-B1E7-6244E83A2563}" srcOrd="3" destOrd="0" parTransId="{154F28E8-A9C7-4B70-8E75-54389B836617}" sibTransId="{B38AFAE3-AE33-484A-937B-C45F0730A2A0}"/>
    <dgm:cxn modelId="{AD9623F8-D02E-47C1-BBBD-A3F12187CFA5}" srcId="{B9907F69-B457-4447-B910-9B5DED83400D}" destId="{D22209EB-6AF6-4FCF-838D-A42F9D0B6DCF}" srcOrd="0" destOrd="0" parTransId="{B0BF564A-2740-47A3-B497-021092A4F729}" sibTransId="{36A4FDDB-9E7E-45C9-9924-C17E593D67E1}"/>
    <dgm:cxn modelId="{9D5D26F8-FBB2-4AE3-A0A0-CDCC6E82805A}" type="presOf" srcId="{207DFD2F-C534-4A65-99D4-8E6139F8B4B2}" destId="{2689D4E6-58F5-4D4B-A6BB-6803AAE1FEE9}" srcOrd="0" destOrd="0" presId="urn:microsoft.com/office/officeart/2005/8/layout/hierarchy3"/>
    <dgm:cxn modelId="{7E2B55FA-41E4-43D4-B098-199DDB373780}" srcId="{B9907F69-B457-4447-B910-9B5DED83400D}" destId="{207DFD2F-C534-4A65-99D4-8E6139F8B4B2}" srcOrd="4" destOrd="0" parTransId="{9A2D6BCD-BCF5-4613-8694-7BB3E7859AAA}" sibTransId="{396B8619-C208-4C16-9441-FF023A82591A}"/>
    <dgm:cxn modelId="{80E45BFB-5BC7-4E0E-813D-5CC71542F834}" type="presOf" srcId="{C253B07E-544C-4E24-ABEA-966AFC841C44}" destId="{5AD1872A-1864-469C-83CD-BB4ADC3F8061}" srcOrd="0" destOrd="0" presId="urn:microsoft.com/office/officeart/2005/8/layout/hierarchy3"/>
    <dgm:cxn modelId="{156AB3FE-6731-4612-9C67-0198CF7214B9}" type="presOf" srcId="{37AC88AD-E172-49D1-B1E7-6244E83A2563}" destId="{70E9C401-0B62-45DB-9BE8-525874D72FF4}" srcOrd="0" destOrd="0" presId="urn:microsoft.com/office/officeart/2005/8/layout/hierarchy3"/>
    <dgm:cxn modelId="{3C8BC8FE-3AF5-439C-9935-9874CE87B1C2}" srcId="{E210737E-EC0E-4968-9469-F1BCFA27E3EE}" destId="{6245308E-74DA-433B-A5A8-D6C9787F1198}" srcOrd="4" destOrd="0" parTransId="{2E70CC54-CEF6-42C4-9519-270294459EB7}" sibTransId="{1CAF7E35-8F6F-4D29-B1CA-49199D467B31}"/>
    <dgm:cxn modelId="{F7BFFAA6-C317-4C91-95E5-368E7699A141}" type="presParOf" srcId="{9FD25C0F-6778-4387-BCCA-346029FD9080}" destId="{E113983A-94D4-422D-888C-D2F6A87A8CD6}" srcOrd="0" destOrd="0" presId="urn:microsoft.com/office/officeart/2005/8/layout/hierarchy3"/>
    <dgm:cxn modelId="{D0863E1D-049F-4D89-BD19-7C2F6202B01A}" type="presParOf" srcId="{E113983A-94D4-422D-888C-D2F6A87A8CD6}" destId="{0C1B41E3-04CA-4A7C-BE18-E0D62D555B9D}" srcOrd="0" destOrd="0" presId="urn:microsoft.com/office/officeart/2005/8/layout/hierarchy3"/>
    <dgm:cxn modelId="{DBFAB110-DDAA-4111-8D0D-0999BA52DA22}" type="presParOf" srcId="{0C1B41E3-04CA-4A7C-BE18-E0D62D555B9D}" destId="{39CB27AB-AAD5-41A9-860F-B74F6F0503D4}" srcOrd="0" destOrd="0" presId="urn:microsoft.com/office/officeart/2005/8/layout/hierarchy3"/>
    <dgm:cxn modelId="{8FD5229B-814D-4D34-9EE5-17A4A8797247}" type="presParOf" srcId="{0C1B41E3-04CA-4A7C-BE18-E0D62D555B9D}" destId="{50ADC9E8-CC31-490F-B477-EF14B16555F2}" srcOrd="1" destOrd="0" presId="urn:microsoft.com/office/officeart/2005/8/layout/hierarchy3"/>
    <dgm:cxn modelId="{991DCEAE-A6D2-4BEA-AC45-DCA53185A273}" type="presParOf" srcId="{E113983A-94D4-422D-888C-D2F6A87A8CD6}" destId="{3B86AACB-9525-4377-A904-D071BB41A735}" srcOrd="1" destOrd="0" presId="urn:microsoft.com/office/officeart/2005/8/layout/hierarchy3"/>
    <dgm:cxn modelId="{A1094DA6-2759-4078-A9E2-3425E21498F9}" type="presParOf" srcId="{3B86AACB-9525-4377-A904-D071BB41A735}" destId="{6C723FAA-92F9-4CE3-A737-250FC566F1EC}" srcOrd="0" destOrd="0" presId="urn:microsoft.com/office/officeart/2005/8/layout/hierarchy3"/>
    <dgm:cxn modelId="{41235CDB-1E64-442B-A727-83CEEB660292}" type="presParOf" srcId="{3B86AACB-9525-4377-A904-D071BB41A735}" destId="{381760BF-181E-415B-8021-B1CE454F5001}" srcOrd="1" destOrd="0" presId="urn:microsoft.com/office/officeart/2005/8/layout/hierarchy3"/>
    <dgm:cxn modelId="{8C95A430-51D3-4679-9723-A9A926BF55C0}" type="presParOf" srcId="{3B86AACB-9525-4377-A904-D071BB41A735}" destId="{D8DC3FA3-E8CE-46C9-92F9-71F57ACC583E}" srcOrd="2" destOrd="0" presId="urn:microsoft.com/office/officeart/2005/8/layout/hierarchy3"/>
    <dgm:cxn modelId="{0DB94433-4A68-4656-88B9-B33D8433ABB5}" type="presParOf" srcId="{3B86AACB-9525-4377-A904-D071BB41A735}" destId="{725459D9-86FF-4BE2-92A7-8CD30D56D8EA}" srcOrd="3" destOrd="0" presId="urn:microsoft.com/office/officeart/2005/8/layout/hierarchy3"/>
    <dgm:cxn modelId="{2674366A-4A91-491E-8FDB-E100C05CC65B}" type="presParOf" srcId="{3B86AACB-9525-4377-A904-D071BB41A735}" destId="{5FA1C20F-1751-499E-9F0E-D1C972271587}" srcOrd="4" destOrd="0" presId="urn:microsoft.com/office/officeart/2005/8/layout/hierarchy3"/>
    <dgm:cxn modelId="{FE9CD13E-956F-43EB-8BBE-073E10B16395}" type="presParOf" srcId="{3B86AACB-9525-4377-A904-D071BB41A735}" destId="{7E237595-AD6F-40C6-B817-493A4BD7B4C3}" srcOrd="5" destOrd="0" presId="urn:microsoft.com/office/officeart/2005/8/layout/hierarchy3"/>
    <dgm:cxn modelId="{30CC0FCF-CEA4-4775-AC9B-67F98FB79A7E}" type="presParOf" srcId="{3B86AACB-9525-4377-A904-D071BB41A735}" destId="{680A533A-FA85-4C7C-ABB8-FE68F6F3F686}" srcOrd="6" destOrd="0" presId="urn:microsoft.com/office/officeart/2005/8/layout/hierarchy3"/>
    <dgm:cxn modelId="{B7BF6BA8-F080-4447-87FE-B8743F8AE759}" type="presParOf" srcId="{3B86AACB-9525-4377-A904-D071BB41A735}" destId="{3675DCA3-01F4-453E-888B-C897A4602947}" srcOrd="7" destOrd="0" presId="urn:microsoft.com/office/officeart/2005/8/layout/hierarchy3"/>
    <dgm:cxn modelId="{90E3D368-34C2-438C-966B-8E6645FBCBDC}" type="presParOf" srcId="{9FD25C0F-6778-4387-BCCA-346029FD9080}" destId="{131F73A7-9A3E-48E0-BD7F-B80E774101FA}" srcOrd="1" destOrd="0" presId="urn:microsoft.com/office/officeart/2005/8/layout/hierarchy3"/>
    <dgm:cxn modelId="{910502E8-D03D-45BC-B174-1E1E3067C6E6}" type="presParOf" srcId="{131F73A7-9A3E-48E0-BD7F-B80E774101FA}" destId="{6C2629F2-747A-446C-B0E3-C0CAAF0DC98C}" srcOrd="0" destOrd="0" presId="urn:microsoft.com/office/officeart/2005/8/layout/hierarchy3"/>
    <dgm:cxn modelId="{3F5978FA-CF8D-41C4-9AE1-4ABDCE36A599}" type="presParOf" srcId="{6C2629F2-747A-446C-B0E3-C0CAAF0DC98C}" destId="{2B83E095-E5EB-47F3-A90B-63F030BD39F2}" srcOrd="0" destOrd="0" presId="urn:microsoft.com/office/officeart/2005/8/layout/hierarchy3"/>
    <dgm:cxn modelId="{D68937AE-E1B8-491B-BFF1-39750FAEAB43}" type="presParOf" srcId="{6C2629F2-747A-446C-B0E3-C0CAAF0DC98C}" destId="{605BA0EA-48F8-4375-A0B9-BCDC88AE7A2D}" srcOrd="1" destOrd="0" presId="urn:microsoft.com/office/officeart/2005/8/layout/hierarchy3"/>
    <dgm:cxn modelId="{6A12BF70-7890-4CD9-9384-338CE8AD3E4C}" type="presParOf" srcId="{131F73A7-9A3E-48E0-BD7F-B80E774101FA}" destId="{AEB82AEE-8209-4B18-B423-5DCF7B6CB9C3}" srcOrd="1" destOrd="0" presId="urn:microsoft.com/office/officeart/2005/8/layout/hierarchy3"/>
    <dgm:cxn modelId="{A93DF070-A924-4449-9572-C5A3909C68F1}" type="presParOf" srcId="{AEB82AEE-8209-4B18-B423-5DCF7B6CB9C3}" destId="{20310CB1-C4BA-4BE8-BF72-ACDCA85210F4}" srcOrd="0" destOrd="0" presId="urn:microsoft.com/office/officeart/2005/8/layout/hierarchy3"/>
    <dgm:cxn modelId="{44A55EE5-4747-4C2C-84D7-76BA185DC4B5}" type="presParOf" srcId="{AEB82AEE-8209-4B18-B423-5DCF7B6CB9C3}" destId="{ED69AD75-6F63-457F-8131-0D9D3D066DC1}" srcOrd="1" destOrd="0" presId="urn:microsoft.com/office/officeart/2005/8/layout/hierarchy3"/>
    <dgm:cxn modelId="{3BC8412D-7A3D-4AD2-8313-8F6BB6210AE4}" type="presParOf" srcId="{AEB82AEE-8209-4B18-B423-5DCF7B6CB9C3}" destId="{5AD1872A-1864-469C-83CD-BB4ADC3F8061}" srcOrd="2" destOrd="0" presId="urn:microsoft.com/office/officeart/2005/8/layout/hierarchy3"/>
    <dgm:cxn modelId="{474305DD-51C1-487B-AD6C-91AC4A8EB6DD}" type="presParOf" srcId="{AEB82AEE-8209-4B18-B423-5DCF7B6CB9C3}" destId="{E5F461B2-35F8-47A2-8007-68F5FE73DBFE}" srcOrd="3" destOrd="0" presId="urn:microsoft.com/office/officeart/2005/8/layout/hierarchy3"/>
    <dgm:cxn modelId="{A8D77ED8-0707-4AAA-86AA-E5C8CDF09E12}" type="presParOf" srcId="{AEB82AEE-8209-4B18-B423-5DCF7B6CB9C3}" destId="{022359BB-08E3-435B-8065-91C12767D4CB}" srcOrd="4" destOrd="0" presId="urn:microsoft.com/office/officeart/2005/8/layout/hierarchy3"/>
    <dgm:cxn modelId="{B8EB7C97-9E32-4A4C-9EAC-EA8F1CBB4922}" type="presParOf" srcId="{AEB82AEE-8209-4B18-B423-5DCF7B6CB9C3}" destId="{FC0E0DE6-C9A9-4495-A665-344B504B2640}" srcOrd="5" destOrd="0" presId="urn:microsoft.com/office/officeart/2005/8/layout/hierarchy3"/>
    <dgm:cxn modelId="{CFC321C6-6B32-4E1A-86A7-33CD1E3668C2}" type="presParOf" srcId="{AEB82AEE-8209-4B18-B423-5DCF7B6CB9C3}" destId="{0A3F3E67-9462-4B3D-9087-D407111238C8}" srcOrd="6" destOrd="0" presId="urn:microsoft.com/office/officeart/2005/8/layout/hierarchy3"/>
    <dgm:cxn modelId="{DEDAB5B0-6A95-427F-A5DA-993124C8FAFD}" type="presParOf" srcId="{AEB82AEE-8209-4B18-B423-5DCF7B6CB9C3}" destId="{E95CA44F-E49A-430A-82B2-06987DFCB4DF}" srcOrd="7" destOrd="0" presId="urn:microsoft.com/office/officeart/2005/8/layout/hierarchy3"/>
    <dgm:cxn modelId="{E684529C-1E19-4E9B-A14C-15D41B3BB76F}" type="presParOf" srcId="{9FD25C0F-6778-4387-BCCA-346029FD9080}" destId="{55BFA990-DFD0-40B8-BA58-F00233041C04}" srcOrd="2" destOrd="0" presId="urn:microsoft.com/office/officeart/2005/8/layout/hierarchy3"/>
    <dgm:cxn modelId="{F077703F-B1C4-416D-A3E3-C5F8EBDE68F4}" type="presParOf" srcId="{55BFA990-DFD0-40B8-BA58-F00233041C04}" destId="{F8EE5EAE-FECC-4DE9-ABFD-B1CA38EA3C7D}" srcOrd="0" destOrd="0" presId="urn:microsoft.com/office/officeart/2005/8/layout/hierarchy3"/>
    <dgm:cxn modelId="{E62319C2-74D8-4D10-AAAF-6C8305628F43}" type="presParOf" srcId="{F8EE5EAE-FECC-4DE9-ABFD-B1CA38EA3C7D}" destId="{79EE74D8-8648-4CA4-9661-6DAEDC417F12}" srcOrd="0" destOrd="0" presId="urn:microsoft.com/office/officeart/2005/8/layout/hierarchy3"/>
    <dgm:cxn modelId="{7CA4ABD8-F1BB-4D87-8672-838349CC0D12}" type="presParOf" srcId="{F8EE5EAE-FECC-4DE9-ABFD-B1CA38EA3C7D}" destId="{4F90558A-3755-4DCA-9C8B-D8C4F5C6CBD2}" srcOrd="1" destOrd="0" presId="urn:microsoft.com/office/officeart/2005/8/layout/hierarchy3"/>
    <dgm:cxn modelId="{3BA09C9E-682C-4584-AC16-F43AE441ACEF}" type="presParOf" srcId="{55BFA990-DFD0-40B8-BA58-F00233041C04}" destId="{791A5B24-E0E9-4EA9-985B-233CEB07B201}" srcOrd="1" destOrd="0" presId="urn:microsoft.com/office/officeart/2005/8/layout/hierarchy3"/>
    <dgm:cxn modelId="{CB30853F-505B-4B4C-BCC1-4D6B2B77C5FD}" type="presParOf" srcId="{791A5B24-E0E9-4EA9-985B-233CEB07B201}" destId="{5E70050F-AFC5-4E27-82E1-36248E9A0778}" srcOrd="0" destOrd="0" presId="urn:microsoft.com/office/officeart/2005/8/layout/hierarchy3"/>
    <dgm:cxn modelId="{220030F3-D201-48D6-B5DC-F30F06AC0066}" type="presParOf" srcId="{791A5B24-E0E9-4EA9-985B-233CEB07B201}" destId="{229254EE-6713-4D6B-9C09-01D1967BEA2A}" srcOrd="1" destOrd="0" presId="urn:microsoft.com/office/officeart/2005/8/layout/hierarchy3"/>
    <dgm:cxn modelId="{6184C9CD-0ADD-4959-9565-B2171DDD69E0}" type="presParOf" srcId="{791A5B24-E0E9-4EA9-985B-233CEB07B201}" destId="{60715CE3-12FD-4CEE-B35A-C4CE5E119FF4}" srcOrd="2" destOrd="0" presId="urn:microsoft.com/office/officeart/2005/8/layout/hierarchy3"/>
    <dgm:cxn modelId="{9654314C-FE44-4D8B-B6A7-4E723EA242D5}" type="presParOf" srcId="{791A5B24-E0E9-4EA9-985B-233CEB07B201}" destId="{9743B348-C67D-40E6-8D28-73F7F2ACF88D}" srcOrd="3" destOrd="0" presId="urn:microsoft.com/office/officeart/2005/8/layout/hierarchy3"/>
    <dgm:cxn modelId="{A2FE3542-5B8A-4F68-BAB1-7DAA17762229}" type="presParOf" srcId="{791A5B24-E0E9-4EA9-985B-233CEB07B201}" destId="{632FE4A3-54CA-42CE-AFDE-599207A5C36F}" srcOrd="4" destOrd="0" presId="urn:microsoft.com/office/officeart/2005/8/layout/hierarchy3"/>
    <dgm:cxn modelId="{F2A44107-2609-4C35-9C59-61F9F0ADAF0E}" type="presParOf" srcId="{791A5B24-E0E9-4EA9-985B-233CEB07B201}" destId="{4999C532-1645-4581-B230-FADDC4E0BB53}" srcOrd="5" destOrd="0" presId="urn:microsoft.com/office/officeart/2005/8/layout/hierarchy3"/>
    <dgm:cxn modelId="{747A036F-E629-49DF-9DB8-56C331A7524E}" type="presParOf" srcId="{9FD25C0F-6778-4387-BCCA-346029FD9080}" destId="{02BDA7F7-CC94-447C-9D4C-B0B907EBE025}" srcOrd="3" destOrd="0" presId="urn:microsoft.com/office/officeart/2005/8/layout/hierarchy3"/>
    <dgm:cxn modelId="{E4A7E050-75C1-4317-AD88-4F01153C872A}" type="presParOf" srcId="{02BDA7F7-CC94-447C-9D4C-B0B907EBE025}" destId="{86F12866-375A-40FF-B5D2-9B447B94330F}" srcOrd="0" destOrd="0" presId="urn:microsoft.com/office/officeart/2005/8/layout/hierarchy3"/>
    <dgm:cxn modelId="{7E7B94B6-78A7-475D-B0BB-D5A19CB61F97}" type="presParOf" srcId="{86F12866-375A-40FF-B5D2-9B447B94330F}" destId="{AC912BE1-2C36-4EB0-B7F8-9EFA9402E228}" srcOrd="0" destOrd="0" presId="urn:microsoft.com/office/officeart/2005/8/layout/hierarchy3"/>
    <dgm:cxn modelId="{D7222A79-9F1D-40DA-B9D6-6E32BBF4419D}" type="presParOf" srcId="{86F12866-375A-40FF-B5D2-9B447B94330F}" destId="{37134284-ABB2-4422-AB8F-134B956BD65C}" srcOrd="1" destOrd="0" presId="urn:microsoft.com/office/officeart/2005/8/layout/hierarchy3"/>
    <dgm:cxn modelId="{CCD4E710-CDFA-41C7-BBFF-BD4FFBF9EED8}" type="presParOf" srcId="{02BDA7F7-CC94-447C-9D4C-B0B907EBE025}" destId="{968D97AD-E1B3-4A39-80E9-4B7477F05493}" srcOrd="1" destOrd="0" presId="urn:microsoft.com/office/officeart/2005/8/layout/hierarchy3"/>
    <dgm:cxn modelId="{94BF9C7C-75CC-4440-B0F0-0D7164D26C7C}" type="presParOf" srcId="{968D97AD-E1B3-4A39-80E9-4B7477F05493}" destId="{9FF4958D-C69F-417C-BCBA-2AF407D03130}" srcOrd="0" destOrd="0" presId="urn:microsoft.com/office/officeart/2005/8/layout/hierarchy3"/>
    <dgm:cxn modelId="{7B163A20-867F-465B-80F0-1AA863D8B209}" type="presParOf" srcId="{968D97AD-E1B3-4A39-80E9-4B7477F05493}" destId="{73A25922-92A1-421D-BC66-3CDDB0A794A3}" srcOrd="1" destOrd="0" presId="urn:microsoft.com/office/officeart/2005/8/layout/hierarchy3"/>
    <dgm:cxn modelId="{0E49F674-4185-4389-8759-B9614C5366EF}" type="presParOf" srcId="{968D97AD-E1B3-4A39-80E9-4B7477F05493}" destId="{0EE23798-A57E-4C6D-8548-3E5DF65D669E}" srcOrd="2" destOrd="0" presId="urn:microsoft.com/office/officeart/2005/8/layout/hierarchy3"/>
    <dgm:cxn modelId="{C80AA002-27BB-4EF3-A47E-036BD5072223}" type="presParOf" srcId="{968D97AD-E1B3-4A39-80E9-4B7477F05493}" destId="{DEF75B29-5749-44C0-8F22-F6F67D3D643F}" srcOrd="3" destOrd="0" presId="urn:microsoft.com/office/officeart/2005/8/layout/hierarchy3"/>
    <dgm:cxn modelId="{A1ED10D7-F860-484A-BCA0-D36B4D318E5A}" type="presParOf" srcId="{968D97AD-E1B3-4A39-80E9-4B7477F05493}" destId="{6578ADC1-3AAE-47A8-84A0-A0972B66B5ED}" srcOrd="4" destOrd="0" presId="urn:microsoft.com/office/officeart/2005/8/layout/hierarchy3"/>
    <dgm:cxn modelId="{08EB1940-43E4-4547-B104-9EB159B6158E}" type="presParOf" srcId="{968D97AD-E1B3-4A39-80E9-4B7477F05493}" destId="{2EF1D614-B8C0-45C7-BACE-5A0024DB00FB}" srcOrd="5" destOrd="0" presId="urn:microsoft.com/office/officeart/2005/8/layout/hierarchy3"/>
    <dgm:cxn modelId="{C4C25C96-9949-4F2A-B27E-F2C5A3389E54}" type="presParOf" srcId="{968D97AD-E1B3-4A39-80E9-4B7477F05493}" destId="{C4AC6647-F8FB-4C5D-A65C-E2CCA35629D7}" srcOrd="6" destOrd="0" presId="urn:microsoft.com/office/officeart/2005/8/layout/hierarchy3"/>
    <dgm:cxn modelId="{CD7777AC-8C01-48DC-BA45-690AEF70364B}" type="presParOf" srcId="{968D97AD-E1B3-4A39-80E9-4B7477F05493}" destId="{3A3EB68D-620E-4487-9DAB-6C7FA1E544C2}" srcOrd="7" destOrd="0" presId="urn:microsoft.com/office/officeart/2005/8/layout/hierarchy3"/>
    <dgm:cxn modelId="{7532F6A8-B660-41FA-9E75-2FDB9AECCF67}" type="presParOf" srcId="{968D97AD-E1B3-4A39-80E9-4B7477F05493}" destId="{7D961668-C666-48EA-BF71-D536D3587B74}" srcOrd="8" destOrd="0" presId="urn:microsoft.com/office/officeart/2005/8/layout/hierarchy3"/>
    <dgm:cxn modelId="{94E0FFD1-1313-4007-A93C-AB36D4428A05}" type="presParOf" srcId="{968D97AD-E1B3-4A39-80E9-4B7477F05493}" destId="{2689D4E6-58F5-4D4B-A6BB-6803AAE1FEE9}" srcOrd="9" destOrd="0" presId="urn:microsoft.com/office/officeart/2005/8/layout/hierarchy3"/>
    <dgm:cxn modelId="{8C4487BC-A5E4-47F2-83AE-F05BBE7BF691}" type="presParOf" srcId="{968D97AD-E1B3-4A39-80E9-4B7477F05493}" destId="{2AEC6E32-3E6E-4781-89AE-0C46E5867FAB}" srcOrd="10" destOrd="0" presId="urn:microsoft.com/office/officeart/2005/8/layout/hierarchy3"/>
    <dgm:cxn modelId="{F7B1390E-3FBD-451A-8998-FF85205F67B1}" type="presParOf" srcId="{968D97AD-E1B3-4A39-80E9-4B7477F05493}" destId="{0D71E44C-A625-4D6D-BAED-8C46F3078CA5}" srcOrd="11" destOrd="0" presId="urn:microsoft.com/office/officeart/2005/8/layout/hierarchy3"/>
    <dgm:cxn modelId="{BEF714BE-33ED-4099-A849-6D0BB659F4F7}" type="presParOf" srcId="{9FD25C0F-6778-4387-BCCA-346029FD9080}" destId="{3F85DBF9-E4FE-4484-BB12-203752B2FBAD}" srcOrd="4" destOrd="0" presId="urn:microsoft.com/office/officeart/2005/8/layout/hierarchy3"/>
    <dgm:cxn modelId="{1F2A3E3F-BE08-493D-97FA-889C6895E6EB}" type="presParOf" srcId="{3F85DBF9-E4FE-4484-BB12-203752B2FBAD}" destId="{4C66A60F-2F2F-4E61-86E8-A4DF9AC323A3}" srcOrd="0" destOrd="0" presId="urn:microsoft.com/office/officeart/2005/8/layout/hierarchy3"/>
    <dgm:cxn modelId="{E9422DFA-45A0-48B4-83C7-563F55B89461}" type="presParOf" srcId="{4C66A60F-2F2F-4E61-86E8-A4DF9AC323A3}" destId="{94804F67-B7E6-4B5B-9A55-B557041ABE03}" srcOrd="0" destOrd="0" presId="urn:microsoft.com/office/officeart/2005/8/layout/hierarchy3"/>
    <dgm:cxn modelId="{B76FCF89-BCEC-4F9E-8FA9-64F7D685DE2C}" type="presParOf" srcId="{4C66A60F-2F2F-4E61-86E8-A4DF9AC323A3}" destId="{4FDE4574-DAAB-4276-82FD-DA3B604836DF}" srcOrd="1" destOrd="0" presId="urn:microsoft.com/office/officeart/2005/8/layout/hierarchy3"/>
    <dgm:cxn modelId="{7C24C6A1-F766-4EE1-B090-BC008679C045}" type="presParOf" srcId="{3F85DBF9-E4FE-4484-BB12-203752B2FBAD}" destId="{6C120DA9-C97C-4F95-9D6F-C34BA92A8904}" srcOrd="1" destOrd="0" presId="urn:microsoft.com/office/officeart/2005/8/layout/hierarchy3"/>
    <dgm:cxn modelId="{0065C223-5133-4F99-9A8D-2E8687352394}" type="presParOf" srcId="{6C120DA9-C97C-4F95-9D6F-C34BA92A8904}" destId="{558C3195-A170-48A3-911D-6ED32DA77552}" srcOrd="0" destOrd="0" presId="urn:microsoft.com/office/officeart/2005/8/layout/hierarchy3"/>
    <dgm:cxn modelId="{9B9ECF8E-2054-4FDF-B355-5CD529AEF5F0}" type="presParOf" srcId="{6C120DA9-C97C-4F95-9D6F-C34BA92A8904}" destId="{5A639E29-4D3E-47DA-BD96-8EFADA3584D2}" srcOrd="1" destOrd="0" presId="urn:microsoft.com/office/officeart/2005/8/layout/hierarchy3"/>
    <dgm:cxn modelId="{A7F51237-A6E2-47D7-B547-CF3E35851F90}" type="presParOf" srcId="{6C120DA9-C97C-4F95-9D6F-C34BA92A8904}" destId="{B989A3CA-560E-4428-9654-2A47DA463ED1}" srcOrd="2" destOrd="0" presId="urn:microsoft.com/office/officeart/2005/8/layout/hierarchy3"/>
    <dgm:cxn modelId="{63E8F882-B086-42CA-8E8B-540E03EBBA50}" type="presParOf" srcId="{6C120DA9-C97C-4F95-9D6F-C34BA92A8904}" destId="{8707B59F-B196-461E-8D46-120C5346E738}" srcOrd="3" destOrd="0" presId="urn:microsoft.com/office/officeart/2005/8/layout/hierarchy3"/>
    <dgm:cxn modelId="{DE2092A8-01FB-462B-8C5E-D0E243E62D62}" type="presParOf" srcId="{6C120DA9-C97C-4F95-9D6F-C34BA92A8904}" destId="{95A355F1-6D50-49BF-ABFB-6627F3B32FA9}" srcOrd="4" destOrd="0" presId="urn:microsoft.com/office/officeart/2005/8/layout/hierarchy3"/>
    <dgm:cxn modelId="{EA9B3EAF-2996-40E3-BAAE-BEC1E5B7FD95}" type="presParOf" srcId="{6C120DA9-C97C-4F95-9D6F-C34BA92A8904}" destId="{FE9FFA9C-B90F-4DE6-B460-312EDA075199}" srcOrd="5" destOrd="0" presId="urn:microsoft.com/office/officeart/2005/8/layout/hierarchy3"/>
    <dgm:cxn modelId="{3D4E9F4B-E42E-4A85-BBB8-8DCE26114C75}" type="presParOf" srcId="{6C120DA9-C97C-4F95-9D6F-C34BA92A8904}" destId="{3D21FDBC-C75D-43CB-AC6E-0A80DB5FE366}" srcOrd="6" destOrd="0" presId="urn:microsoft.com/office/officeart/2005/8/layout/hierarchy3"/>
    <dgm:cxn modelId="{BCF321D4-8F4F-4D7A-B808-34272F5FF100}" type="presParOf" srcId="{6C120DA9-C97C-4F95-9D6F-C34BA92A8904}" destId="{E6B221FF-FE6F-4801-879F-08701C3A3EAE}" srcOrd="7" destOrd="0" presId="urn:microsoft.com/office/officeart/2005/8/layout/hierarchy3"/>
    <dgm:cxn modelId="{A4C2CA20-D195-4A01-93F8-8C6229CEA9E7}" type="presParOf" srcId="{9FD25C0F-6778-4387-BCCA-346029FD9080}" destId="{3A2E1B3D-9ED9-4D6D-99F8-9F4D4DFE2A08}" srcOrd="5" destOrd="0" presId="urn:microsoft.com/office/officeart/2005/8/layout/hierarchy3"/>
    <dgm:cxn modelId="{8689E56E-F3BC-4D73-B3C4-6007DC7207B2}" type="presParOf" srcId="{3A2E1B3D-9ED9-4D6D-99F8-9F4D4DFE2A08}" destId="{EA850FCE-72D7-4CF4-AD07-04C9185EBD1F}" srcOrd="0" destOrd="0" presId="urn:microsoft.com/office/officeart/2005/8/layout/hierarchy3"/>
    <dgm:cxn modelId="{9999A975-882C-4F46-9FB8-F5951CCA6FD2}" type="presParOf" srcId="{EA850FCE-72D7-4CF4-AD07-04C9185EBD1F}" destId="{367C5A97-4270-465E-B773-BB2A304DF7E2}" srcOrd="0" destOrd="0" presId="urn:microsoft.com/office/officeart/2005/8/layout/hierarchy3"/>
    <dgm:cxn modelId="{4FB41ED1-ADB8-43AA-8FA4-C4BB8FA9A4BC}" type="presParOf" srcId="{EA850FCE-72D7-4CF4-AD07-04C9185EBD1F}" destId="{23695790-49A4-4049-BA8D-7FE08B7F006D}" srcOrd="1" destOrd="0" presId="urn:microsoft.com/office/officeart/2005/8/layout/hierarchy3"/>
    <dgm:cxn modelId="{5CFE3CF7-1647-4BCB-A810-81F1BEDD07C3}" type="presParOf" srcId="{3A2E1B3D-9ED9-4D6D-99F8-9F4D4DFE2A08}" destId="{BC96E9D7-5AE1-4211-AF0B-E8435B9892D3}" srcOrd="1" destOrd="0" presId="urn:microsoft.com/office/officeart/2005/8/layout/hierarchy3"/>
    <dgm:cxn modelId="{6561A8C4-C676-4F71-9F8D-04C89AE75175}" type="presParOf" srcId="{BC96E9D7-5AE1-4211-AF0B-E8435B9892D3}" destId="{704AAF78-E959-4808-B225-739360AEEBC2}" srcOrd="0" destOrd="0" presId="urn:microsoft.com/office/officeart/2005/8/layout/hierarchy3"/>
    <dgm:cxn modelId="{929AACA5-9564-46AD-8D56-9E9BD9D064A9}" type="presParOf" srcId="{BC96E9D7-5AE1-4211-AF0B-E8435B9892D3}" destId="{7BB5D75B-91EB-44F2-ADBD-53198D500D3B}" srcOrd="1" destOrd="0" presId="urn:microsoft.com/office/officeart/2005/8/layout/hierarchy3"/>
    <dgm:cxn modelId="{A07E790D-F3E9-40C1-9CDF-9FDE45278D85}" type="presParOf" srcId="{BC96E9D7-5AE1-4211-AF0B-E8435B9892D3}" destId="{1EF9D8EF-1CE1-4D25-904D-0331F049BEAE}" srcOrd="2" destOrd="0" presId="urn:microsoft.com/office/officeart/2005/8/layout/hierarchy3"/>
    <dgm:cxn modelId="{A25A6304-5F85-401B-8C0E-D431608E0443}" type="presParOf" srcId="{BC96E9D7-5AE1-4211-AF0B-E8435B9892D3}" destId="{D09B4A1D-9567-436A-945C-B51C9BED000B}" srcOrd="3" destOrd="0" presId="urn:microsoft.com/office/officeart/2005/8/layout/hierarchy3"/>
    <dgm:cxn modelId="{1F1BD38B-012D-4A3D-86A5-C2D5888C7CE7}" type="presParOf" srcId="{BC96E9D7-5AE1-4211-AF0B-E8435B9892D3}" destId="{EBFD38A5-8252-4D63-911F-821DBE4A2DEA}" srcOrd="4" destOrd="0" presId="urn:microsoft.com/office/officeart/2005/8/layout/hierarchy3"/>
    <dgm:cxn modelId="{652B0008-43D0-4AF8-A72E-6CCFC0CB8782}" type="presParOf" srcId="{BC96E9D7-5AE1-4211-AF0B-E8435B9892D3}" destId="{0C25F48B-4F20-42E1-B710-DDDF7EDEB5E7}" srcOrd="5" destOrd="0" presId="urn:microsoft.com/office/officeart/2005/8/layout/hierarchy3"/>
    <dgm:cxn modelId="{5B1F57C1-1869-44E6-A9FD-23DBA521F8FC}" type="presParOf" srcId="{BC96E9D7-5AE1-4211-AF0B-E8435B9892D3}" destId="{FC590679-0031-4899-A49E-871CD6822556}" srcOrd="6" destOrd="0" presId="urn:microsoft.com/office/officeart/2005/8/layout/hierarchy3"/>
    <dgm:cxn modelId="{6381FEDC-25E0-482A-B233-01345357D810}" type="presParOf" srcId="{BC96E9D7-5AE1-4211-AF0B-E8435B9892D3}" destId="{70E9C401-0B62-45DB-9BE8-525874D72FF4}"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CB27AB-AAD5-41A9-860F-B74F6F0503D4}">
      <dsp:nvSpPr>
        <dsp:cNvPr id="0" name=""/>
        <dsp:cNvSpPr/>
      </dsp:nvSpPr>
      <dsp:spPr>
        <a:xfrm>
          <a:off x="1159758" y="479"/>
          <a:ext cx="1444088" cy="72204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Communication</a:t>
          </a:r>
        </a:p>
      </dsp:txBody>
      <dsp:txXfrm>
        <a:off x="1180906" y="21627"/>
        <a:ext cx="1401792" cy="679748"/>
      </dsp:txXfrm>
    </dsp:sp>
    <dsp:sp modelId="{6C723FAA-92F9-4CE3-A737-250FC566F1EC}">
      <dsp:nvSpPr>
        <dsp:cNvPr id="0" name=""/>
        <dsp:cNvSpPr/>
      </dsp:nvSpPr>
      <dsp:spPr>
        <a:xfrm>
          <a:off x="1304167" y="722523"/>
          <a:ext cx="144408" cy="541533"/>
        </a:xfrm>
        <a:custGeom>
          <a:avLst/>
          <a:gdLst/>
          <a:ahLst/>
          <a:cxnLst/>
          <a:rect l="0" t="0" r="0" b="0"/>
          <a:pathLst>
            <a:path>
              <a:moveTo>
                <a:pt x="0" y="0"/>
              </a:moveTo>
              <a:lnTo>
                <a:pt x="0" y="541533"/>
              </a:lnTo>
              <a:lnTo>
                <a:pt x="144408" y="54153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1760BF-181E-415B-8021-B1CE454F5001}">
      <dsp:nvSpPr>
        <dsp:cNvPr id="0" name=""/>
        <dsp:cNvSpPr/>
      </dsp:nvSpPr>
      <dsp:spPr>
        <a:xfrm>
          <a:off x="1448576" y="90303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Delayed language</a:t>
          </a:r>
        </a:p>
        <a:p>
          <a:pPr marL="0" lvl="0" indent="0" algn="ctr" defTabSz="444500">
            <a:lnSpc>
              <a:spcPct val="90000"/>
            </a:lnSpc>
            <a:spcBef>
              <a:spcPct val="0"/>
            </a:spcBef>
            <a:spcAft>
              <a:spcPct val="35000"/>
            </a:spcAft>
            <a:buNone/>
          </a:pPr>
          <a:r>
            <a:rPr lang="en-GB" sz="900" b="0" kern="1200" dirty="0"/>
            <a:t>May result from varying underlying disorders or brain damage</a:t>
          </a:r>
          <a:endParaRPr lang="en-GB" sz="1000" b="1" kern="1200" dirty="0"/>
        </a:p>
      </dsp:txBody>
      <dsp:txXfrm>
        <a:off x="1469724" y="924182"/>
        <a:ext cx="1112974" cy="679748"/>
      </dsp:txXfrm>
    </dsp:sp>
    <dsp:sp modelId="{D8DC3FA3-E8CE-46C9-92F9-71F57ACC583E}">
      <dsp:nvSpPr>
        <dsp:cNvPr id="0" name=""/>
        <dsp:cNvSpPr/>
      </dsp:nvSpPr>
      <dsp:spPr>
        <a:xfrm>
          <a:off x="1304167" y="722523"/>
          <a:ext cx="144408" cy="1444088"/>
        </a:xfrm>
        <a:custGeom>
          <a:avLst/>
          <a:gdLst/>
          <a:ahLst/>
          <a:cxnLst/>
          <a:rect l="0" t="0" r="0" b="0"/>
          <a:pathLst>
            <a:path>
              <a:moveTo>
                <a:pt x="0" y="0"/>
              </a:moveTo>
              <a:lnTo>
                <a:pt x="0" y="1444088"/>
              </a:lnTo>
              <a:lnTo>
                <a:pt x="144408" y="144408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5459D9-86FF-4BE2-92A7-8CD30D56D8EA}">
      <dsp:nvSpPr>
        <dsp:cNvPr id="0" name=""/>
        <dsp:cNvSpPr/>
      </dsp:nvSpPr>
      <dsp:spPr>
        <a:xfrm>
          <a:off x="1448576" y="1805589"/>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Difficulty in using language</a:t>
          </a:r>
        </a:p>
        <a:p>
          <a:pPr marL="0" lvl="0" indent="0" algn="ctr" defTabSz="444500">
            <a:lnSpc>
              <a:spcPct val="90000"/>
            </a:lnSpc>
            <a:spcBef>
              <a:spcPct val="0"/>
            </a:spcBef>
            <a:spcAft>
              <a:spcPct val="35000"/>
            </a:spcAft>
            <a:buNone/>
          </a:pPr>
          <a:r>
            <a:rPr lang="en-GB" sz="900" b="0" kern="1200" dirty="0"/>
            <a:t>Difficulty in expressing ideas clearly and may be hard to understand</a:t>
          </a:r>
        </a:p>
      </dsp:txBody>
      <dsp:txXfrm>
        <a:off x="1469724" y="1826737"/>
        <a:ext cx="1112974" cy="679748"/>
      </dsp:txXfrm>
    </dsp:sp>
    <dsp:sp modelId="{5FA1C20F-1751-499E-9F0E-D1C972271587}">
      <dsp:nvSpPr>
        <dsp:cNvPr id="0" name=""/>
        <dsp:cNvSpPr/>
      </dsp:nvSpPr>
      <dsp:spPr>
        <a:xfrm>
          <a:off x="1304167" y="722523"/>
          <a:ext cx="144408" cy="2346643"/>
        </a:xfrm>
        <a:custGeom>
          <a:avLst/>
          <a:gdLst/>
          <a:ahLst/>
          <a:cxnLst/>
          <a:rect l="0" t="0" r="0" b="0"/>
          <a:pathLst>
            <a:path>
              <a:moveTo>
                <a:pt x="0" y="0"/>
              </a:moveTo>
              <a:lnTo>
                <a:pt x="0" y="2346643"/>
              </a:lnTo>
              <a:lnTo>
                <a:pt x="144408" y="23466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237595-AD6F-40C6-B817-493A4BD7B4C3}">
      <dsp:nvSpPr>
        <dsp:cNvPr id="0" name=""/>
        <dsp:cNvSpPr/>
      </dsp:nvSpPr>
      <dsp:spPr>
        <a:xfrm>
          <a:off x="1448576" y="270814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Impaired speech</a:t>
          </a:r>
        </a:p>
        <a:p>
          <a:pPr marL="0" lvl="0" indent="0" algn="ctr" defTabSz="444500">
            <a:lnSpc>
              <a:spcPct val="90000"/>
            </a:lnSpc>
            <a:spcBef>
              <a:spcPct val="0"/>
            </a:spcBef>
            <a:spcAft>
              <a:spcPct val="35000"/>
            </a:spcAft>
            <a:buNone/>
          </a:pPr>
          <a:r>
            <a:rPr lang="en-GB" sz="900" b="0" kern="1200" dirty="0"/>
            <a:t>Inability to produce speech sounds</a:t>
          </a:r>
        </a:p>
      </dsp:txBody>
      <dsp:txXfrm>
        <a:off x="1469724" y="2729292"/>
        <a:ext cx="1112974" cy="679748"/>
      </dsp:txXfrm>
    </dsp:sp>
    <dsp:sp modelId="{680A533A-FA85-4C7C-ABB8-FE68F6F3F686}">
      <dsp:nvSpPr>
        <dsp:cNvPr id="0" name=""/>
        <dsp:cNvSpPr/>
      </dsp:nvSpPr>
      <dsp:spPr>
        <a:xfrm>
          <a:off x="1304167" y="722523"/>
          <a:ext cx="144408" cy="3249198"/>
        </a:xfrm>
        <a:custGeom>
          <a:avLst/>
          <a:gdLst/>
          <a:ahLst/>
          <a:cxnLst/>
          <a:rect l="0" t="0" r="0" b="0"/>
          <a:pathLst>
            <a:path>
              <a:moveTo>
                <a:pt x="0" y="0"/>
              </a:moveTo>
              <a:lnTo>
                <a:pt x="0" y="3249198"/>
              </a:lnTo>
              <a:lnTo>
                <a:pt x="144408" y="324919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5DCA3-01F4-453E-888B-C897A4602947}">
      <dsp:nvSpPr>
        <dsp:cNvPr id="0" name=""/>
        <dsp:cNvSpPr/>
      </dsp:nvSpPr>
      <dsp:spPr>
        <a:xfrm>
          <a:off x="1448576" y="3610700"/>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Not understanding written information</a:t>
          </a:r>
        </a:p>
        <a:p>
          <a:pPr marL="0" lvl="0" indent="0" algn="ctr" defTabSz="444500">
            <a:lnSpc>
              <a:spcPct val="90000"/>
            </a:lnSpc>
            <a:spcBef>
              <a:spcPct val="0"/>
            </a:spcBef>
            <a:spcAft>
              <a:spcPct val="35000"/>
            </a:spcAft>
            <a:buNone/>
          </a:pPr>
          <a:endParaRPr lang="en-GB" sz="800" b="1" kern="1200" dirty="0"/>
        </a:p>
      </dsp:txBody>
      <dsp:txXfrm>
        <a:off x="1469724" y="3631848"/>
        <a:ext cx="1112974" cy="679748"/>
      </dsp:txXfrm>
    </dsp:sp>
    <dsp:sp modelId="{2B83E095-E5EB-47F3-A90B-63F030BD39F2}">
      <dsp:nvSpPr>
        <dsp:cNvPr id="0" name=""/>
        <dsp:cNvSpPr/>
      </dsp:nvSpPr>
      <dsp:spPr>
        <a:xfrm>
          <a:off x="2964869" y="479"/>
          <a:ext cx="1444088" cy="72204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kern="1200" dirty="0"/>
            <a:t>Environmental</a:t>
          </a:r>
        </a:p>
      </dsp:txBody>
      <dsp:txXfrm>
        <a:off x="2986017" y="21627"/>
        <a:ext cx="1401792" cy="679748"/>
      </dsp:txXfrm>
    </dsp:sp>
    <dsp:sp modelId="{20310CB1-C4BA-4BE8-BF72-ACDCA85210F4}">
      <dsp:nvSpPr>
        <dsp:cNvPr id="0" name=""/>
        <dsp:cNvSpPr/>
      </dsp:nvSpPr>
      <dsp:spPr>
        <a:xfrm>
          <a:off x="3109277" y="722523"/>
          <a:ext cx="144408" cy="642290"/>
        </a:xfrm>
        <a:custGeom>
          <a:avLst/>
          <a:gdLst/>
          <a:ahLst/>
          <a:cxnLst/>
          <a:rect l="0" t="0" r="0" b="0"/>
          <a:pathLst>
            <a:path>
              <a:moveTo>
                <a:pt x="0" y="0"/>
              </a:moveTo>
              <a:lnTo>
                <a:pt x="0" y="642290"/>
              </a:lnTo>
              <a:lnTo>
                <a:pt x="144408" y="64229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69AD75-6F63-457F-8131-0D9D3D066DC1}">
      <dsp:nvSpPr>
        <dsp:cNvPr id="0" name=""/>
        <dsp:cNvSpPr/>
      </dsp:nvSpPr>
      <dsp:spPr>
        <a:xfrm>
          <a:off x="3253686" y="903034"/>
          <a:ext cx="1155270" cy="923559"/>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Transport-travel information</a:t>
          </a:r>
        </a:p>
        <a:p>
          <a:pPr marL="0" lvl="0" indent="0" algn="ctr" defTabSz="444500">
            <a:lnSpc>
              <a:spcPct val="90000"/>
            </a:lnSpc>
            <a:spcBef>
              <a:spcPct val="0"/>
            </a:spcBef>
            <a:spcAft>
              <a:spcPct val="35000"/>
            </a:spcAft>
            <a:buNone/>
          </a:pPr>
          <a:r>
            <a:rPr lang="en-GB" sz="900" b="0" kern="1200" dirty="0"/>
            <a:t>Info is often presented in a way that is hard to understand</a:t>
          </a:r>
        </a:p>
      </dsp:txBody>
      <dsp:txXfrm>
        <a:off x="3280736" y="930084"/>
        <a:ext cx="1101170" cy="869459"/>
      </dsp:txXfrm>
    </dsp:sp>
    <dsp:sp modelId="{5AD1872A-1864-469C-83CD-BB4ADC3F8061}">
      <dsp:nvSpPr>
        <dsp:cNvPr id="0" name=""/>
        <dsp:cNvSpPr/>
      </dsp:nvSpPr>
      <dsp:spPr>
        <a:xfrm>
          <a:off x="3109277" y="722523"/>
          <a:ext cx="144408" cy="1645603"/>
        </a:xfrm>
        <a:custGeom>
          <a:avLst/>
          <a:gdLst/>
          <a:ahLst/>
          <a:cxnLst/>
          <a:rect l="0" t="0" r="0" b="0"/>
          <a:pathLst>
            <a:path>
              <a:moveTo>
                <a:pt x="0" y="0"/>
              </a:moveTo>
              <a:lnTo>
                <a:pt x="0" y="1645603"/>
              </a:lnTo>
              <a:lnTo>
                <a:pt x="144408" y="164560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F461B2-35F8-47A2-8007-68F5FE73DBFE}">
      <dsp:nvSpPr>
        <dsp:cNvPr id="0" name=""/>
        <dsp:cNvSpPr/>
      </dsp:nvSpPr>
      <dsp:spPr>
        <a:xfrm>
          <a:off x="3253686" y="2007105"/>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t" anchorCtr="0">
          <a:noAutofit/>
        </a:bodyPr>
        <a:lstStyle/>
        <a:p>
          <a:pPr marL="0" lvl="0" indent="0" algn="l" defTabSz="444500">
            <a:lnSpc>
              <a:spcPct val="90000"/>
            </a:lnSpc>
            <a:spcBef>
              <a:spcPct val="0"/>
            </a:spcBef>
            <a:spcAft>
              <a:spcPct val="35000"/>
            </a:spcAft>
            <a:buNone/>
          </a:pPr>
          <a:r>
            <a:rPr lang="en-GB" sz="1000" b="1" kern="1200" dirty="0"/>
            <a:t>Lack of confidence using transport</a:t>
          </a:r>
        </a:p>
        <a:p>
          <a:pPr marL="57150" lvl="1" indent="-57150" algn="l" defTabSz="400050">
            <a:lnSpc>
              <a:spcPct val="90000"/>
            </a:lnSpc>
            <a:spcBef>
              <a:spcPct val="0"/>
            </a:spcBef>
            <a:spcAft>
              <a:spcPct val="15000"/>
            </a:spcAft>
            <a:buChar char="•"/>
          </a:pPr>
          <a:r>
            <a:rPr lang="en-GB" sz="900" kern="1200" dirty="0"/>
            <a:t>Personal safety</a:t>
          </a:r>
        </a:p>
        <a:p>
          <a:pPr marL="57150" lvl="1" indent="-57150" algn="l" defTabSz="400050">
            <a:lnSpc>
              <a:spcPct val="90000"/>
            </a:lnSpc>
            <a:spcBef>
              <a:spcPct val="0"/>
            </a:spcBef>
            <a:spcAft>
              <a:spcPct val="15000"/>
            </a:spcAft>
            <a:buChar char="•"/>
          </a:pPr>
          <a:r>
            <a:rPr lang="en-GB" sz="900" kern="1200" dirty="0"/>
            <a:t>judgement</a:t>
          </a:r>
        </a:p>
      </dsp:txBody>
      <dsp:txXfrm>
        <a:off x="3274834" y="2028253"/>
        <a:ext cx="1112974" cy="679748"/>
      </dsp:txXfrm>
    </dsp:sp>
    <dsp:sp modelId="{022359BB-08E3-435B-8065-91C12767D4CB}">
      <dsp:nvSpPr>
        <dsp:cNvPr id="0" name=""/>
        <dsp:cNvSpPr/>
      </dsp:nvSpPr>
      <dsp:spPr>
        <a:xfrm>
          <a:off x="3109277" y="722523"/>
          <a:ext cx="144408" cy="2665129"/>
        </a:xfrm>
        <a:custGeom>
          <a:avLst/>
          <a:gdLst/>
          <a:ahLst/>
          <a:cxnLst/>
          <a:rect l="0" t="0" r="0" b="0"/>
          <a:pathLst>
            <a:path>
              <a:moveTo>
                <a:pt x="0" y="0"/>
              </a:moveTo>
              <a:lnTo>
                <a:pt x="0" y="2665129"/>
              </a:lnTo>
              <a:lnTo>
                <a:pt x="144408" y="266512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0E0DE6-C9A9-4495-A665-344B504B2640}">
      <dsp:nvSpPr>
        <dsp:cNvPr id="0" name=""/>
        <dsp:cNvSpPr/>
      </dsp:nvSpPr>
      <dsp:spPr>
        <a:xfrm>
          <a:off x="3253686" y="2909660"/>
          <a:ext cx="1155270" cy="955986"/>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t" anchorCtr="0">
          <a:noAutofit/>
        </a:bodyPr>
        <a:lstStyle/>
        <a:p>
          <a:pPr marL="0" lvl="0" indent="0" algn="l" defTabSz="444500">
            <a:lnSpc>
              <a:spcPct val="90000"/>
            </a:lnSpc>
            <a:spcBef>
              <a:spcPct val="0"/>
            </a:spcBef>
            <a:spcAft>
              <a:spcPct val="35000"/>
            </a:spcAft>
            <a:buNone/>
          </a:pPr>
          <a:r>
            <a:rPr lang="en-GB" sz="1000" b="1" kern="1200" dirty="0"/>
            <a:t>Living conditions</a:t>
          </a:r>
        </a:p>
        <a:p>
          <a:pPr marL="57150" lvl="1" indent="-57150" algn="l" defTabSz="400050">
            <a:lnSpc>
              <a:spcPct val="90000"/>
            </a:lnSpc>
            <a:spcBef>
              <a:spcPct val="0"/>
            </a:spcBef>
            <a:spcAft>
              <a:spcPct val="15000"/>
            </a:spcAft>
            <a:buChar char="•"/>
          </a:pPr>
          <a:r>
            <a:rPr lang="en-GB" sz="900" kern="1200" dirty="0"/>
            <a:t>No choice about where they live or who they live with</a:t>
          </a:r>
        </a:p>
        <a:p>
          <a:pPr marL="57150" lvl="1" indent="-57150" algn="l" defTabSz="400050">
            <a:lnSpc>
              <a:spcPct val="90000"/>
            </a:lnSpc>
            <a:spcBef>
              <a:spcPct val="0"/>
            </a:spcBef>
            <a:spcAft>
              <a:spcPct val="15000"/>
            </a:spcAft>
            <a:buChar char="•"/>
          </a:pPr>
          <a:r>
            <a:rPr lang="en-GB" sz="900" kern="1200" dirty="0"/>
            <a:t>Want for a more independent life</a:t>
          </a:r>
        </a:p>
      </dsp:txBody>
      <dsp:txXfrm>
        <a:off x="3281686" y="2937660"/>
        <a:ext cx="1099270" cy="899986"/>
      </dsp:txXfrm>
    </dsp:sp>
    <dsp:sp modelId="{0A3F3E67-9462-4B3D-9087-D407111238C8}">
      <dsp:nvSpPr>
        <dsp:cNvPr id="0" name=""/>
        <dsp:cNvSpPr/>
      </dsp:nvSpPr>
      <dsp:spPr>
        <a:xfrm>
          <a:off x="3109277" y="722523"/>
          <a:ext cx="144408" cy="3684655"/>
        </a:xfrm>
        <a:custGeom>
          <a:avLst/>
          <a:gdLst/>
          <a:ahLst/>
          <a:cxnLst/>
          <a:rect l="0" t="0" r="0" b="0"/>
          <a:pathLst>
            <a:path>
              <a:moveTo>
                <a:pt x="0" y="0"/>
              </a:moveTo>
              <a:lnTo>
                <a:pt x="0" y="3684655"/>
              </a:lnTo>
              <a:lnTo>
                <a:pt x="144408" y="368465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5CA44F-E49A-430A-82B2-06987DFCB4DF}">
      <dsp:nvSpPr>
        <dsp:cNvPr id="0" name=""/>
        <dsp:cNvSpPr/>
      </dsp:nvSpPr>
      <dsp:spPr>
        <a:xfrm>
          <a:off x="3253686" y="4046157"/>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Access to buildings and leisure</a:t>
          </a:r>
        </a:p>
        <a:p>
          <a:pPr marL="0" lvl="0" indent="0" algn="ctr" defTabSz="444500">
            <a:lnSpc>
              <a:spcPct val="90000"/>
            </a:lnSpc>
            <a:spcBef>
              <a:spcPct val="0"/>
            </a:spcBef>
            <a:spcAft>
              <a:spcPct val="35000"/>
            </a:spcAft>
            <a:buNone/>
          </a:pPr>
          <a:endParaRPr lang="en-GB" sz="800" b="1" kern="1200" dirty="0"/>
        </a:p>
      </dsp:txBody>
      <dsp:txXfrm>
        <a:off x="3274834" y="4067305"/>
        <a:ext cx="1112974" cy="679748"/>
      </dsp:txXfrm>
    </dsp:sp>
    <dsp:sp modelId="{79EE74D8-8648-4CA4-9661-6DAEDC417F12}">
      <dsp:nvSpPr>
        <dsp:cNvPr id="0" name=""/>
        <dsp:cNvSpPr/>
      </dsp:nvSpPr>
      <dsp:spPr>
        <a:xfrm>
          <a:off x="4731884" y="479"/>
          <a:ext cx="1444088" cy="72204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t>Economic</a:t>
          </a:r>
        </a:p>
      </dsp:txBody>
      <dsp:txXfrm>
        <a:off x="4753032" y="21627"/>
        <a:ext cx="1401792" cy="679748"/>
      </dsp:txXfrm>
    </dsp:sp>
    <dsp:sp modelId="{5E70050F-AFC5-4E27-82E1-36248E9A0778}">
      <dsp:nvSpPr>
        <dsp:cNvPr id="0" name=""/>
        <dsp:cNvSpPr/>
      </dsp:nvSpPr>
      <dsp:spPr>
        <a:xfrm>
          <a:off x="4876293" y="722523"/>
          <a:ext cx="182503" cy="541533"/>
        </a:xfrm>
        <a:custGeom>
          <a:avLst/>
          <a:gdLst/>
          <a:ahLst/>
          <a:cxnLst/>
          <a:rect l="0" t="0" r="0" b="0"/>
          <a:pathLst>
            <a:path>
              <a:moveTo>
                <a:pt x="0" y="0"/>
              </a:moveTo>
              <a:lnTo>
                <a:pt x="0" y="541533"/>
              </a:lnTo>
              <a:lnTo>
                <a:pt x="182503" y="54153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9254EE-6713-4D6B-9C09-01D1967BEA2A}">
      <dsp:nvSpPr>
        <dsp:cNvPr id="0" name=""/>
        <dsp:cNvSpPr/>
      </dsp:nvSpPr>
      <dsp:spPr>
        <a:xfrm>
          <a:off x="5058796" y="90303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Cost of leisure activities</a:t>
          </a:r>
        </a:p>
      </dsp:txBody>
      <dsp:txXfrm>
        <a:off x="5079944" y="924182"/>
        <a:ext cx="1112974" cy="679748"/>
      </dsp:txXfrm>
    </dsp:sp>
    <dsp:sp modelId="{60715CE3-12FD-4CEE-B35A-C4CE5E119FF4}">
      <dsp:nvSpPr>
        <dsp:cNvPr id="0" name=""/>
        <dsp:cNvSpPr/>
      </dsp:nvSpPr>
      <dsp:spPr>
        <a:xfrm>
          <a:off x="4876293" y="722523"/>
          <a:ext cx="182503" cy="1444088"/>
        </a:xfrm>
        <a:custGeom>
          <a:avLst/>
          <a:gdLst/>
          <a:ahLst/>
          <a:cxnLst/>
          <a:rect l="0" t="0" r="0" b="0"/>
          <a:pathLst>
            <a:path>
              <a:moveTo>
                <a:pt x="0" y="0"/>
              </a:moveTo>
              <a:lnTo>
                <a:pt x="0" y="1444088"/>
              </a:lnTo>
              <a:lnTo>
                <a:pt x="182503" y="144408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43B348-C67D-40E6-8D28-73F7F2ACF88D}">
      <dsp:nvSpPr>
        <dsp:cNvPr id="0" name=""/>
        <dsp:cNvSpPr/>
      </dsp:nvSpPr>
      <dsp:spPr>
        <a:xfrm>
          <a:off x="5058796" y="1805589"/>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Cost of transport</a:t>
          </a:r>
        </a:p>
      </dsp:txBody>
      <dsp:txXfrm>
        <a:off x="5079944" y="1826737"/>
        <a:ext cx="1112974" cy="679748"/>
      </dsp:txXfrm>
    </dsp:sp>
    <dsp:sp modelId="{632FE4A3-54CA-42CE-AFDE-599207A5C36F}">
      <dsp:nvSpPr>
        <dsp:cNvPr id="0" name=""/>
        <dsp:cNvSpPr/>
      </dsp:nvSpPr>
      <dsp:spPr>
        <a:xfrm>
          <a:off x="4876293" y="722523"/>
          <a:ext cx="182503" cy="2346643"/>
        </a:xfrm>
        <a:custGeom>
          <a:avLst/>
          <a:gdLst/>
          <a:ahLst/>
          <a:cxnLst/>
          <a:rect l="0" t="0" r="0" b="0"/>
          <a:pathLst>
            <a:path>
              <a:moveTo>
                <a:pt x="0" y="0"/>
              </a:moveTo>
              <a:lnTo>
                <a:pt x="0" y="2346643"/>
              </a:lnTo>
              <a:lnTo>
                <a:pt x="182503" y="23466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99C532-1645-4581-B230-FADDC4E0BB53}">
      <dsp:nvSpPr>
        <dsp:cNvPr id="0" name=""/>
        <dsp:cNvSpPr/>
      </dsp:nvSpPr>
      <dsp:spPr>
        <a:xfrm>
          <a:off x="5058796" y="270814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Cost of care</a:t>
          </a:r>
        </a:p>
      </dsp:txBody>
      <dsp:txXfrm>
        <a:off x="5079944" y="2729292"/>
        <a:ext cx="1112974" cy="679748"/>
      </dsp:txXfrm>
    </dsp:sp>
    <dsp:sp modelId="{AC912BE1-2C36-4EB0-B7F8-9EFA9402E228}">
      <dsp:nvSpPr>
        <dsp:cNvPr id="0" name=""/>
        <dsp:cNvSpPr/>
      </dsp:nvSpPr>
      <dsp:spPr>
        <a:xfrm>
          <a:off x="6575089" y="479"/>
          <a:ext cx="1444088" cy="72204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t>Attitudes</a:t>
          </a:r>
        </a:p>
      </dsp:txBody>
      <dsp:txXfrm>
        <a:off x="6596237" y="21627"/>
        <a:ext cx="1401792" cy="679748"/>
      </dsp:txXfrm>
    </dsp:sp>
    <dsp:sp modelId="{9FF4958D-C69F-417C-BCBA-2AF407D03130}">
      <dsp:nvSpPr>
        <dsp:cNvPr id="0" name=""/>
        <dsp:cNvSpPr/>
      </dsp:nvSpPr>
      <dsp:spPr>
        <a:xfrm>
          <a:off x="6719498" y="722523"/>
          <a:ext cx="144408" cy="541533"/>
        </a:xfrm>
        <a:custGeom>
          <a:avLst/>
          <a:gdLst/>
          <a:ahLst/>
          <a:cxnLst/>
          <a:rect l="0" t="0" r="0" b="0"/>
          <a:pathLst>
            <a:path>
              <a:moveTo>
                <a:pt x="0" y="0"/>
              </a:moveTo>
              <a:lnTo>
                <a:pt x="0" y="541533"/>
              </a:lnTo>
              <a:lnTo>
                <a:pt x="144408" y="54153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A25922-92A1-421D-BC66-3CDDB0A794A3}">
      <dsp:nvSpPr>
        <dsp:cNvPr id="0" name=""/>
        <dsp:cNvSpPr/>
      </dsp:nvSpPr>
      <dsp:spPr>
        <a:xfrm>
          <a:off x="6863907" y="90303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Prejudice</a:t>
          </a:r>
        </a:p>
      </dsp:txBody>
      <dsp:txXfrm>
        <a:off x="6885055" y="924182"/>
        <a:ext cx="1112974" cy="679748"/>
      </dsp:txXfrm>
    </dsp:sp>
    <dsp:sp modelId="{0EE23798-A57E-4C6D-8548-3E5DF65D669E}">
      <dsp:nvSpPr>
        <dsp:cNvPr id="0" name=""/>
        <dsp:cNvSpPr/>
      </dsp:nvSpPr>
      <dsp:spPr>
        <a:xfrm>
          <a:off x="6719498" y="722523"/>
          <a:ext cx="144408" cy="1444088"/>
        </a:xfrm>
        <a:custGeom>
          <a:avLst/>
          <a:gdLst/>
          <a:ahLst/>
          <a:cxnLst/>
          <a:rect l="0" t="0" r="0" b="0"/>
          <a:pathLst>
            <a:path>
              <a:moveTo>
                <a:pt x="0" y="0"/>
              </a:moveTo>
              <a:lnTo>
                <a:pt x="0" y="1444088"/>
              </a:lnTo>
              <a:lnTo>
                <a:pt x="144408" y="144408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F75B29-5749-44C0-8F22-F6F67D3D643F}">
      <dsp:nvSpPr>
        <dsp:cNvPr id="0" name=""/>
        <dsp:cNvSpPr/>
      </dsp:nvSpPr>
      <dsp:spPr>
        <a:xfrm>
          <a:off x="6863907" y="1805589"/>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Stigma</a:t>
          </a:r>
        </a:p>
      </dsp:txBody>
      <dsp:txXfrm>
        <a:off x="6885055" y="1826737"/>
        <a:ext cx="1112974" cy="679748"/>
      </dsp:txXfrm>
    </dsp:sp>
    <dsp:sp modelId="{6578ADC1-3AAE-47A8-84A0-A0972B66B5ED}">
      <dsp:nvSpPr>
        <dsp:cNvPr id="0" name=""/>
        <dsp:cNvSpPr/>
      </dsp:nvSpPr>
      <dsp:spPr>
        <a:xfrm>
          <a:off x="6719498" y="722523"/>
          <a:ext cx="144408" cy="2346643"/>
        </a:xfrm>
        <a:custGeom>
          <a:avLst/>
          <a:gdLst/>
          <a:ahLst/>
          <a:cxnLst/>
          <a:rect l="0" t="0" r="0" b="0"/>
          <a:pathLst>
            <a:path>
              <a:moveTo>
                <a:pt x="0" y="0"/>
              </a:moveTo>
              <a:lnTo>
                <a:pt x="0" y="2346643"/>
              </a:lnTo>
              <a:lnTo>
                <a:pt x="144408" y="23466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F1D614-B8C0-45C7-BACE-5A0024DB00FB}">
      <dsp:nvSpPr>
        <dsp:cNvPr id="0" name=""/>
        <dsp:cNvSpPr/>
      </dsp:nvSpPr>
      <dsp:spPr>
        <a:xfrm>
          <a:off x="6863907" y="270814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Fear</a:t>
          </a:r>
        </a:p>
      </dsp:txBody>
      <dsp:txXfrm>
        <a:off x="6885055" y="2729292"/>
        <a:ext cx="1112974" cy="679748"/>
      </dsp:txXfrm>
    </dsp:sp>
    <dsp:sp modelId="{C4AC6647-F8FB-4C5D-A65C-E2CCA35629D7}">
      <dsp:nvSpPr>
        <dsp:cNvPr id="0" name=""/>
        <dsp:cNvSpPr/>
      </dsp:nvSpPr>
      <dsp:spPr>
        <a:xfrm>
          <a:off x="6719498" y="722523"/>
          <a:ext cx="144408" cy="3249198"/>
        </a:xfrm>
        <a:custGeom>
          <a:avLst/>
          <a:gdLst/>
          <a:ahLst/>
          <a:cxnLst/>
          <a:rect l="0" t="0" r="0" b="0"/>
          <a:pathLst>
            <a:path>
              <a:moveTo>
                <a:pt x="0" y="0"/>
              </a:moveTo>
              <a:lnTo>
                <a:pt x="0" y="3249198"/>
              </a:lnTo>
              <a:lnTo>
                <a:pt x="144408" y="324919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3EB68D-620E-4487-9DAB-6C7FA1E544C2}">
      <dsp:nvSpPr>
        <dsp:cNvPr id="0" name=""/>
        <dsp:cNvSpPr/>
      </dsp:nvSpPr>
      <dsp:spPr>
        <a:xfrm>
          <a:off x="6863907" y="3610700"/>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Lack of understanding</a:t>
          </a:r>
        </a:p>
      </dsp:txBody>
      <dsp:txXfrm>
        <a:off x="6885055" y="3631848"/>
        <a:ext cx="1112974" cy="679748"/>
      </dsp:txXfrm>
    </dsp:sp>
    <dsp:sp modelId="{7D961668-C666-48EA-BF71-D536D3587B74}">
      <dsp:nvSpPr>
        <dsp:cNvPr id="0" name=""/>
        <dsp:cNvSpPr/>
      </dsp:nvSpPr>
      <dsp:spPr>
        <a:xfrm>
          <a:off x="6719498" y="722523"/>
          <a:ext cx="144408" cy="4151753"/>
        </a:xfrm>
        <a:custGeom>
          <a:avLst/>
          <a:gdLst/>
          <a:ahLst/>
          <a:cxnLst/>
          <a:rect l="0" t="0" r="0" b="0"/>
          <a:pathLst>
            <a:path>
              <a:moveTo>
                <a:pt x="0" y="0"/>
              </a:moveTo>
              <a:lnTo>
                <a:pt x="0" y="4151753"/>
              </a:lnTo>
              <a:lnTo>
                <a:pt x="144408" y="415175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89D4E6-58F5-4D4B-A6BB-6803AAE1FEE9}">
      <dsp:nvSpPr>
        <dsp:cNvPr id="0" name=""/>
        <dsp:cNvSpPr/>
      </dsp:nvSpPr>
      <dsp:spPr>
        <a:xfrm>
          <a:off x="6863907" y="4513255"/>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Discrimination</a:t>
          </a:r>
        </a:p>
      </dsp:txBody>
      <dsp:txXfrm>
        <a:off x="6885055" y="4534403"/>
        <a:ext cx="1112974" cy="679748"/>
      </dsp:txXfrm>
    </dsp:sp>
    <dsp:sp modelId="{2AEC6E32-3E6E-4781-89AE-0C46E5867FAB}">
      <dsp:nvSpPr>
        <dsp:cNvPr id="0" name=""/>
        <dsp:cNvSpPr/>
      </dsp:nvSpPr>
      <dsp:spPr>
        <a:xfrm>
          <a:off x="6719498" y="722523"/>
          <a:ext cx="144408" cy="5054308"/>
        </a:xfrm>
        <a:custGeom>
          <a:avLst/>
          <a:gdLst/>
          <a:ahLst/>
          <a:cxnLst/>
          <a:rect l="0" t="0" r="0" b="0"/>
          <a:pathLst>
            <a:path>
              <a:moveTo>
                <a:pt x="0" y="0"/>
              </a:moveTo>
              <a:lnTo>
                <a:pt x="0" y="5054308"/>
              </a:lnTo>
              <a:lnTo>
                <a:pt x="144408" y="505430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71E44C-A625-4D6D-BAED-8C46F3078CA5}">
      <dsp:nvSpPr>
        <dsp:cNvPr id="0" name=""/>
        <dsp:cNvSpPr/>
      </dsp:nvSpPr>
      <dsp:spPr>
        <a:xfrm>
          <a:off x="6863907" y="5415810"/>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Lack of choice</a:t>
          </a:r>
        </a:p>
      </dsp:txBody>
      <dsp:txXfrm>
        <a:off x="6885055" y="5436958"/>
        <a:ext cx="1112974" cy="679748"/>
      </dsp:txXfrm>
    </dsp:sp>
    <dsp:sp modelId="{94804F67-B7E6-4B5B-9A55-B557041ABE03}">
      <dsp:nvSpPr>
        <dsp:cNvPr id="0" name=""/>
        <dsp:cNvSpPr/>
      </dsp:nvSpPr>
      <dsp:spPr>
        <a:xfrm>
          <a:off x="8380199" y="479"/>
          <a:ext cx="1444088" cy="72204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t>Physical</a:t>
          </a:r>
        </a:p>
      </dsp:txBody>
      <dsp:txXfrm>
        <a:off x="8401347" y="21627"/>
        <a:ext cx="1401792" cy="679748"/>
      </dsp:txXfrm>
    </dsp:sp>
    <dsp:sp modelId="{558C3195-A170-48A3-911D-6ED32DA77552}">
      <dsp:nvSpPr>
        <dsp:cNvPr id="0" name=""/>
        <dsp:cNvSpPr/>
      </dsp:nvSpPr>
      <dsp:spPr>
        <a:xfrm>
          <a:off x="8524608" y="722523"/>
          <a:ext cx="144408" cy="541533"/>
        </a:xfrm>
        <a:custGeom>
          <a:avLst/>
          <a:gdLst/>
          <a:ahLst/>
          <a:cxnLst/>
          <a:rect l="0" t="0" r="0" b="0"/>
          <a:pathLst>
            <a:path>
              <a:moveTo>
                <a:pt x="0" y="0"/>
              </a:moveTo>
              <a:lnTo>
                <a:pt x="0" y="541533"/>
              </a:lnTo>
              <a:lnTo>
                <a:pt x="144408" y="54153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639E29-4D3E-47DA-BD96-8EFADA3584D2}">
      <dsp:nvSpPr>
        <dsp:cNvPr id="0" name=""/>
        <dsp:cNvSpPr/>
      </dsp:nvSpPr>
      <dsp:spPr>
        <a:xfrm>
          <a:off x="8669017" y="90303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Physical disability</a:t>
          </a:r>
        </a:p>
        <a:p>
          <a:pPr marL="0" lvl="0" indent="0" algn="ctr" defTabSz="444500">
            <a:lnSpc>
              <a:spcPct val="90000"/>
            </a:lnSpc>
            <a:spcBef>
              <a:spcPct val="0"/>
            </a:spcBef>
            <a:spcAft>
              <a:spcPct val="35000"/>
            </a:spcAft>
            <a:buNone/>
          </a:pPr>
          <a:r>
            <a:rPr lang="en-GB" sz="900" b="0" kern="1200" dirty="0"/>
            <a:t>Comes with mobility issues and issues with fine and motor skills</a:t>
          </a:r>
        </a:p>
      </dsp:txBody>
      <dsp:txXfrm>
        <a:off x="8690165" y="924182"/>
        <a:ext cx="1112974" cy="679748"/>
      </dsp:txXfrm>
    </dsp:sp>
    <dsp:sp modelId="{B989A3CA-560E-4428-9654-2A47DA463ED1}">
      <dsp:nvSpPr>
        <dsp:cNvPr id="0" name=""/>
        <dsp:cNvSpPr/>
      </dsp:nvSpPr>
      <dsp:spPr>
        <a:xfrm>
          <a:off x="8524608" y="722523"/>
          <a:ext cx="144408" cy="1444088"/>
        </a:xfrm>
        <a:custGeom>
          <a:avLst/>
          <a:gdLst/>
          <a:ahLst/>
          <a:cxnLst/>
          <a:rect l="0" t="0" r="0" b="0"/>
          <a:pathLst>
            <a:path>
              <a:moveTo>
                <a:pt x="0" y="0"/>
              </a:moveTo>
              <a:lnTo>
                <a:pt x="0" y="1444088"/>
              </a:lnTo>
              <a:lnTo>
                <a:pt x="144408" y="144408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07B59F-B196-461E-8D46-120C5346E738}">
      <dsp:nvSpPr>
        <dsp:cNvPr id="0" name=""/>
        <dsp:cNvSpPr/>
      </dsp:nvSpPr>
      <dsp:spPr>
        <a:xfrm>
          <a:off x="8669017" y="1805589"/>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Problems with gait</a:t>
          </a:r>
        </a:p>
        <a:p>
          <a:pPr marL="0" lvl="0" indent="0" algn="ctr" defTabSz="444500">
            <a:lnSpc>
              <a:spcPct val="90000"/>
            </a:lnSpc>
            <a:spcBef>
              <a:spcPct val="0"/>
            </a:spcBef>
            <a:spcAft>
              <a:spcPct val="35000"/>
            </a:spcAft>
            <a:buNone/>
          </a:pPr>
          <a:r>
            <a:rPr lang="en-GB" sz="900" b="0" kern="1200" dirty="0"/>
            <a:t>Issues with walking and balance can cause danger of falls and injuries</a:t>
          </a:r>
        </a:p>
      </dsp:txBody>
      <dsp:txXfrm>
        <a:off x="8690165" y="1826737"/>
        <a:ext cx="1112974" cy="679748"/>
      </dsp:txXfrm>
    </dsp:sp>
    <dsp:sp modelId="{95A355F1-6D50-49BF-ABFB-6627F3B32FA9}">
      <dsp:nvSpPr>
        <dsp:cNvPr id="0" name=""/>
        <dsp:cNvSpPr/>
      </dsp:nvSpPr>
      <dsp:spPr>
        <a:xfrm>
          <a:off x="8524608" y="722523"/>
          <a:ext cx="144408" cy="2346643"/>
        </a:xfrm>
        <a:custGeom>
          <a:avLst/>
          <a:gdLst/>
          <a:ahLst/>
          <a:cxnLst/>
          <a:rect l="0" t="0" r="0" b="0"/>
          <a:pathLst>
            <a:path>
              <a:moveTo>
                <a:pt x="0" y="0"/>
              </a:moveTo>
              <a:lnTo>
                <a:pt x="0" y="2346643"/>
              </a:lnTo>
              <a:lnTo>
                <a:pt x="144408" y="234664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9FFA9C-B90F-4DE6-B460-312EDA075199}">
      <dsp:nvSpPr>
        <dsp:cNvPr id="0" name=""/>
        <dsp:cNvSpPr/>
      </dsp:nvSpPr>
      <dsp:spPr>
        <a:xfrm>
          <a:off x="8669017" y="2708144"/>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Posture</a:t>
          </a:r>
        </a:p>
        <a:p>
          <a:pPr marL="0" lvl="0" indent="0" algn="ctr" defTabSz="444500">
            <a:lnSpc>
              <a:spcPct val="90000"/>
            </a:lnSpc>
            <a:spcBef>
              <a:spcPct val="0"/>
            </a:spcBef>
            <a:spcAft>
              <a:spcPct val="35000"/>
            </a:spcAft>
            <a:buNone/>
          </a:pPr>
          <a:r>
            <a:rPr lang="en-GB" sz="900" b="0" kern="1200" dirty="0"/>
            <a:t>Postural issues can cause severe pain, pressure sores etc</a:t>
          </a:r>
          <a:r>
            <a:rPr lang="en-GB" sz="1000" b="1" kern="1200" dirty="0"/>
            <a:t>.</a:t>
          </a:r>
          <a:endParaRPr lang="en-GB" sz="600" b="1" kern="1200" dirty="0"/>
        </a:p>
      </dsp:txBody>
      <dsp:txXfrm>
        <a:off x="8690165" y="2729292"/>
        <a:ext cx="1112974" cy="679748"/>
      </dsp:txXfrm>
    </dsp:sp>
    <dsp:sp modelId="{3D21FDBC-C75D-43CB-AC6E-0A80DB5FE366}">
      <dsp:nvSpPr>
        <dsp:cNvPr id="0" name=""/>
        <dsp:cNvSpPr/>
      </dsp:nvSpPr>
      <dsp:spPr>
        <a:xfrm>
          <a:off x="8524608" y="722523"/>
          <a:ext cx="144408" cy="3249198"/>
        </a:xfrm>
        <a:custGeom>
          <a:avLst/>
          <a:gdLst/>
          <a:ahLst/>
          <a:cxnLst/>
          <a:rect l="0" t="0" r="0" b="0"/>
          <a:pathLst>
            <a:path>
              <a:moveTo>
                <a:pt x="0" y="0"/>
              </a:moveTo>
              <a:lnTo>
                <a:pt x="0" y="3249198"/>
              </a:lnTo>
              <a:lnTo>
                <a:pt x="144408" y="324919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B221FF-FE6F-4801-879F-08701C3A3EAE}">
      <dsp:nvSpPr>
        <dsp:cNvPr id="0" name=""/>
        <dsp:cNvSpPr/>
      </dsp:nvSpPr>
      <dsp:spPr>
        <a:xfrm>
          <a:off x="8669017" y="3610700"/>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Movement</a:t>
          </a:r>
        </a:p>
      </dsp:txBody>
      <dsp:txXfrm>
        <a:off x="8690165" y="3631848"/>
        <a:ext cx="1112974" cy="679748"/>
      </dsp:txXfrm>
    </dsp:sp>
    <dsp:sp modelId="{367C5A97-4270-465E-B773-BB2A304DF7E2}">
      <dsp:nvSpPr>
        <dsp:cNvPr id="0" name=""/>
        <dsp:cNvSpPr/>
      </dsp:nvSpPr>
      <dsp:spPr>
        <a:xfrm>
          <a:off x="10185309" y="479"/>
          <a:ext cx="1444088" cy="722044"/>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t>Intellectual</a:t>
          </a:r>
        </a:p>
      </dsp:txBody>
      <dsp:txXfrm>
        <a:off x="10206457" y="21627"/>
        <a:ext cx="1401792" cy="679748"/>
      </dsp:txXfrm>
    </dsp:sp>
    <dsp:sp modelId="{704AAF78-E959-4808-B225-739360AEEBC2}">
      <dsp:nvSpPr>
        <dsp:cNvPr id="0" name=""/>
        <dsp:cNvSpPr/>
      </dsp:nvSpPr>
      <dsp:spPr>
        <a:xfrm>
          <a:off x="10329718" y="722523"/>
          <a:ext cx="144408" cy="588949"/>
        </a:xfrm>
        <a:custGeom>
          <a:avLst/>
          <a:gdLst/>
          <a:ahLst/>
          <a:cxnLst/>
          <a:rect l="0" t="0" r="0" b="0"/>
          <a:pathLst>
            <a:path>
              <a:moveTo>
                <a:pt x="0" y="0"/>
              </a:moveTo>
              <a:lnTo>
                <a:pt x="0" y="588949"/>
              </a:lnTo>
              <a:lnTo>
                <a:pt x="144408" y="58894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5D75B-91EB-44F2-ADBD-53198D500D3B}">
      <dsp:nvSpPr>
        <dsp:cNvPr id="0" name=""/>
        <dsp:cNvSpPr/>
      </dsp:nvSpPr>
      <dsp:spPr>
        <a:xfrm>
          <a:off x="10474127" y="903034"/>
          <a:ext cx="1155270" cy="816877"/>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Mild</a:t>
          </a:r>
        </a:p>
        <a:p>
          <a:pPr marL="0" lvl="0" indent="0" algn="ctr" defTabSz="444500">
            <a:lnSpc>
              <a:spcPct val="90000"/>
            </a:lnSpc>
            <a:spcBef>
              <a:spcPct val="0"/>
            </a:spcBef>
            <a:spcAft>
              <a:spcPct val="35000"/>
            </a:spcAft>
            <a:buNone/>
          </a:pPr>
          <a:r>
            <a:rPr lang="en-GB" sz="900" b="0" kern="1200" dirty="0"/>
            <a:t>slower that typical in all areas of development. Able to learn practical life skills</a:t>
          </a:r>
        </a:p>
      </dsp:txBody>
      <dsp:txXfrm>
        <a:off x="10498053" y="926960"/>
        <a:ext cx="1107418" cy="769025"/>
      </dsp:txXfrm>
    </dsp:sp>
    <dsp:sp modelId="{1EF9D8EF-1CE1-4D25-904D-0331F049BEAE}">
      <dsp:nvSpPr>
        <dsp:cNvPr id="0" name=""/>
        <dsp:cNvSpPr/>
      </dsp:nvSpPr>
      <dsp:spPr>
        <a:xfrm>
          <a:off x="10329718" y="722523"/>
          <a:ext cx="144408" cy="1538921"/>
        </a:xfrm>
        <a:custGeom>
          <a:avLst/>
          <a:gdLst/>
          <a:ahLst/>
          <a:cxnLst/>
          <a:rect l="0" t="0" r="0" b="0"/>
          <a:pathLst>
            <a:path>
              <a:moveTo>
                <a:pt x="0" y="0"/>
              </a:moveTo>
              <a:lnTo>
                <a:pt x="0" y="1538921"/>
              </a:lnTo>
              <a:lnTo>
                <a:pt x="144408" y="153892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9B4A1D-9567-436A-945C-B51C9BED000B}">
      <dsp:nvSpPr>
        <dsp:cNvPr id="0" name=""/>
        <dsp:cNvSpPr/>
      </dsp:nvSpPr>
      <dsp:spPr>
        <a:xfrm>
          <a:off x="10474127" y="1900423"/>
          <a:ext cx="1155270" cy="722044"/>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Moderate</a:t>
          </a:r>
        </a:p>
        <a:p>
          <a:pPr marL="0" lvl="0" indent="0" algn="ctr" defTabSz="444500">
            <a:lnSpc>
              <a:spcPct val="90000"/>
            </a:lnSpc>
            <a:spcBef>
              <a:spcPct val="0"/>
            </a:spcBef>
            <a:spcAft>
              <a:spcPct val="35000"/>
            </a:spcAft>
            <a:buNone/>
          </a:pPr>
          <a:r>
            <a:rPr lang="en-GB" sz="900" b="0" kern="1200" dirty="0"/>
            <a:t> noticeable development delays. Difficulty in information processing</a:t>
          </a:r>
        </a:p>
      </dsp:txBody>
      <dsp:txXfrm>
        <a:off x="10495275" y="1921571"/>
        <a:ext cx="1112974" cy="679748"/>
      </dsp:txXfrm>
    </dsp:sp>
    <dsp:sp modelId="{EBFD38A5-8252-4D63-911F-821DBE4A2DEA}">
      <dsp:nvSpPr>
        <dsp:cNvPr id="0" name=""/>
        <dsp:cNvSpPr/>
      </dsp:nvSpPr>
      <dsp:spPr>
        <a:xfrm>
          <a:off x="10329718" y="722523"/>
          <a:ext cx="144408" cy="2500030"/>
        </a:xfrm>
        <a:custGeom>
          <a:avLst/>
          <a:gdLst/>
          <a:ahLst/>
          <a:cxnLst/>
          <a:rect l="0" t="0" r="0" b="0"/>
          <a:pathLst>
            <a:path>
              <a:moveTo>
                <a:pt x="0" y="0"/>
              </a:moveTo>
              <a:lnTo>
                <a:pt x="0" y="2500030"/>
              </a:lnTo>
              <a:lnTo>
                <a:pt x="144408" y="250003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25F48B-4F20-42E1-B710-DDDF7EDEB5E7}">
      <dsp:nvSpPr>
        <dsp:cNvPr id="0" name=""/>
        <dsp:cNvSpPr/>
      </dsp:nvSpPr>
      <dsp:spPr>
        <a:xfrm>
          <a:off x="10474127" y="2802978"/>
          <a:ext cx="1155270" cy="839152"/>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Severe</a:t>
          </a:r>
          <a:r>
            <a:rPr lang="en-GB" sz="800" b="1" kern="1200" dirty="0"/>
            <a:t> </a:t>
          </a:r>
        </a:p>
        <a:p>
          <a:pPr marL="0" lvl="0" indent="0" algn="ctr" defTabSz="444500">
            <a:lnSpc>
              <a:spcPct val="90000"/>
            </a:lnSpc>
            <a:spcBef>
              <a:spcPct val="0"/>
            </a:spcBef>
            <a:spcAft>
              <a:spcPct val="35000"/>
            </a:spcAft>
            <a:buNone/>
          </a:pPr>
          <a:r>
            <a:rPr lang="en-GB" sz="900" b="0" kern="1200" dirty="0"/>
            <a:t>considerable delays in development.  Little ability to communicate or understand info</a:t>
          </a:r>
        </a:p>
      </dsp:txBody>
      <dsp:txXfrm>
        <a:off x="10498705" y="2827556"/>
        <a:ext cx="1106114" cy="789996"/>
      </dsp:txXfrm>
    </dsp:sp>
    <dsp:sp modelId="{FC590679-0031-4899-A49E-871CD6822556}">
      <dsp:nvSpPr>
        <dsp:cNvPr id="0" name=""/>
        <dsp:cNvSpPr/>
      </dsp:nvSpPr>
      <dsp:spPr>
        <a:xfrm>
          <a:off x="10329718" y="722523"/>
          <a:ext cx="144408" cy="3449688"/>
        </a:xfrm>
        <a:custGeom>
          <a:avLst/>
          <a:gdLst/>
          <a:ahLst/>
          <a:cxnLst/>
          <a:rect l="0" t="0" r="0" b="0"/>
          <a:pathLst>
            <a:path>
              <a:moveTo>
                <a:pt x="0" y="0"/>
              </a:moveTo>
              <a:lnTo>
                <a:pt x="0" y="3449688"/>
              </a:lnTo>
              <a:lnTo>
                <a:pt x="144408" y="3449688"/>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0E9C401-0B62-45DB-9BE8-525874D72FF4}">
      <dsp:nvSpPr>
        <dsp:cNvPr id="0" name=""/>
        <dsp:cNvSpPr/>
      </dsp:nvSpPr>
      <dsp:spPr>
        <a:xfrm>
          <a:off x="10474127" y="3822641"/>
          <a:ext cx="1155270" cy="699140"/>
        </a:xfrm>
        <a:prstGeom prst="roundRect">
          <a:avLst>
            <a:gd name="adj" fmla="val 10000"/>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n-GB" sz="1000" b="1" kern="1200" dirty="0"/>
            <a:t>Profound </a:t>
          </a:r>
        </a:p>
        <a:p>
          <a:pPr marL="0" lvl="0" indent="0" algn="ctr" defTabSz="444500">
            <a:lnSpc>
              <a:spcPct val="90000"/>
            </a:lnSpc>
            <a:spcBef>
              <a:spcPct val="0"/>
            </a:spcBef>
            <a:spcAft>
              <a:spcPct val="35000"/>
            </a:spcAft>
            <a:buNone/>
          </a:pPr>
          <a:r>
            <a:rPr lang="en-GB" sz="900" b="0" kern="1200" dirty="0"/>
            <a:t>significant delays in development. Extremely limited communication</a:t>
          </a:r>
        </a:p>
      </dsp:txBody>
      <dsp:txXfrm>
        <a:off x="10494604" y="3843118"/>
        <a:ext cx="1114316" cy="6581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02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593701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683718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96810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4166712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311969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2033019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110831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2154823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155651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722863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9697BB-520A-4DBB-A0FF-BFC8DD5431CF}" type="datetimeFigureOut">
              <a:rPr lang="en-GB" smtClean="0"/>
              <a:pPr/>
              <a:t>22/10/2021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420052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697BB-520A-4DBB-A0FF-BFC8DD5431CF}" type="datetimeFigureOut">
              <a:rPr lang="en-GB" smtClean="0"/>
              <a:pPr/>
              <a:t>22/10/2021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DDEB3-4714-41DB-86F8-DAC0E2BB6BD8}" type="slidenum">
              <a:rPr lang="en-GB" smtClean="0"/>
              <a:pPr/>
              <a:t>‹#›</a:t>
            </a:fld>
            <a:endParaRPr lang="en-GB" dirty="0"/>
          </a:p>
        </p:txBody>
      </p:sp>
    </p:spTree>
    <p:extLst>
      <p:ext uri="{BB962C8B-B14F-4D97-AF65-F5344CB8AC3E}">
        <p14:creationId xmlns:p14="http://schemas.microsoft.com/office/powerpoint/2010/main" val="2930588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dirty="0"/>
              <a:t>Health &amp; Social Care </a:t>
            </a:r>
            <a:br>
              <a:rPr lang="en-US" sz="6600" b="1" dirty="0"/>
            </a:br>
            <a:r>
              <a:rPr lang="en-US" sz="6600" b="1" dirty="0"/>
              <a:t>Knowledge </a:t>
            </a:r>
            <a:r>
              <a:rPr lang="en-US" sz="6600" b="1" dirty="0" err="1"/>
              <a:t>Organiser</a:t>
            </a:r>
            <a:endParaRPr lang="en-GB" sz="6600" b="1" dirty="0"/>
          </a:p>
        </p:txBody>
      </p:sp>
      <p:sp>
        <p:nvSpPr>
          <p:cNvPr id="3" name="Subtitle 2"/>
          <p:cNvSpPr>
            <a:spLocks noGrp="1"/>
          </p:cNvSpPr>
          <p:nvPr>
            <p:ph type="subTitle" idx="1"/>
          </p:nvPr>
        </p:nvSpPr>
        <p:spPr>
          <a:xfrm>
            <a:off x="423949" y="3602037"/>
            <a:ext cx="11488189" cy="2424689"/>
          </a:xfrm>
        </p:spPr>
        <p:txBody>
          <a:bodyPr>
            <a:normAutofit/>
          </a:bodyPr>
          <a:lstStyle/>
          <a:p>
            <a:r>
              <a:rPr lang="en-US" sz="4400" b="1" dirty="0"/>
              <a:t>Unit 9: </a:t>
            </a:r>
            <a:r>
              <a:rPr lang="en-GB" sz="4400" b="1" dirty="0"/>
              <a:t>Supporting People with Learning Disabilities </a:t>
            </a:r>
          </a:p>
        </p:txBody>
      </p:sp>
    </p:spTree>
    <p:extLst>
      <p:ext uri="{BB962C8B-B14F-4D97-AF65-F5344CB8AC3E}">
        <p14:creationId xmlns:p14="http://schemas.microsoft.com/office/powerpoint/2010/main" val="2380224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AC7FBA0-3DAD-4D0D-AC09-7283E1E2AB0F}"/>
              </a:ext>
            </a:extLst>
          </p:cNvPr>
          <p:cNvPicPr>
            <a:picLocks noChangeAspect="1"/>
          </p:cNvPicPr>
          <p:nvPr/>
        </p:nvPicPr>
        <p:blipFill>
          <a:blip r:embed="rId2"/>
          <a:stretch>
            <a:fillRect/>
          </a:stretch>
        </p:blipFill>
        <p:spPr>
          <a:xfrm>
            <a:off x="91124" y="316625"/>
            <a:ext cx="5214561" cy="3089267"/>
          </a:xfrm>
          <a:prstGeom prst="rect">
            <a:avLst/>
          </a:prstGeom>
        </p:spPr>
      </p:pic>
      <p:sp>
        <p:nvSpPr>
          <p:cNvPr id="5" name="TextBox 4"/>
          <p:cNvSpPr txBox="1"/>
          <p:nvPr/>
        </p:nvSpPr>
        <p:spPr>
          <a:xfrm>
            <a:off x="3084482" y="117929"/>
            <a:ext cx="640911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LO1: </a:t>
            </a:r>
            <a:r>
              <a:rPr lang="en-GB" dirty="0"/>
              <a:t>Know the types and causes of learning disabilities </a:t>
            </a:r>
          </a:p>
        </p:txBody>
      </p:sp>
      <p:sp>
        <p:nvSpPr>
          <p:cNvPr id="2" name="TextBox 1"/>
          <p:cNvSpPr txBox="1"/>
          <p:nvPr/>
        </p:nvSpPr>
        <p:spPr>
          <a:xfrm>
            <a:off x="85874" y="3417703"/>
            <a:ext cx="6596567"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Definitions</a:t>
            </a:r>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US" sz="1200" b="1" dirty="0"/>
          </a:p>
          <a:p>
            <a:endParaRPr lang="en-GB" sz="1200" b="1" i="1" dirty="0"/>
          </a:p>
          <a:p>
            <a:r>
              <a:rPr lang="en-GB" sz="1200" b="1" i="1" dirty="0"/>
              <a:t>All these definitions have a common theme of lack of intellectual ability and impaired ability to cope with the tasks of daily living</a:t>
            </a:r>
            <a:r>
              <a:rPr lang="en-GB" sz="1200" b="1" dirty="0"/>
              <a:t>.</a:t>
            </a:r>
          </a:p>
        </p:txBody>
      </p:sp>
      <p:graphicFrame>
        <p:nvGraphicFramePr>
          <p:cNvPr id="3" name="Table 2"/>
          <p:cNvGraphicFramePr>
            <a:graphicFrameLocks noGrp="1"/>
          </p:cNvGraphicFramePr>
          <p:nvPr>
            <p:extLst>
              <p:ext uri="{D42A27DB-BD31-4B8C-83A1-F6EECF244321}">
                <p14:modId xmlns:p14="http://schemas.microsoft.com/office/powerpoint/2010/main" val="661106317"/>
              </p:ext>
            </p:extLst>
          </p:nvPr>
        </p:nvGraphicFramePr>
        <p:xfrm>
          <a:off x="190500" y="3631824"/>
          <a:ext cx="6387317" cy="2703426"/>
        </p:xfrm>
        <a:graphic>
          <a:graphicData uri="http://schemas.openxmlformats.org/drawingml/2006/table">
            <a:tbl>
              <a:tblPr firstRow="1" bandRow="1">
                <a:tableStyleId>{073A0DAA-6AF3-43AB-8588-CEC1D06C72B9}</a:tableStyleId>
              </a:tblPr>
              <a:tblGrid>
                <a:gridCol w="1741678">
                  <a:extLst>
                    <a:ext uri="{9D8B030D-6E8A-4147-A177-3AD203B41FA5}">
                      <a16:colId xmlns:a16="http://schemas.microsoft.com/office/drawing/2014/main" val="2215685924"/>
                    </a:ext>
                  </a:extLst>
                </a:gridCol>
                <a:gridCol w="4645639">
                  <a:extLst>
                    <a:ext uri="{9D8B030D-6E8A-4147-A177-3AD203B41FA5}">
                      <a16:colId xmlns:a16="http://schemas.microsoft.com/office/drawing/2014/main" val="2771869981"/>
                    </a:ext>
                  </a:extLst>
                </a:gridCol>
              </a:tblGrid>
              <a:tr h="371715">
                <a:tc>
                  <a:txBody>
                    <a:bodyPr/>
                    <a:lstStyle/>
                    <a:p>
                      <a:pPr algn="ctr"/>
                      <a:r>
                        <a:rPr lang="en-GB" sz="1200" dirty="0">
                          <a:solidFill>
                            <a:schemeClr val="bg1"/>
                          </a:solidFill>
                        </a:rPr>
                        <a:t>Organisation</a:t>
                      </a:r>
                    </a:p>
                  </a:txBody>
                  <a:tcPr/>
                </a:tc>
                <a:tc>
                  <a:txBody>
                    <a:bodyPr/>
                    <a:lstStyle/>
                    <a:p>
                      <a:pPr algn="ctr"/>
                      <a:r>
                        <a:rPr lang="en-US" sz="1200" dirty="0"/>
                        <a:t>Definition</a:t>
                      </a:r>
                      <a:endParaRPr lang="en-GB" sz="1200" b="1" dirty="0">
                        <a:solidFill>
                          <a:schemeClr val="tx1"/>
                        </a:solidFill>
                      </a:endParaRPr>
                    </a:p>
                  </a:txBody>
                  <a:tcPr/>
                </a:tc>
                <a:extLst>
                  <a:ext uri="{0D108BD9-81ED-4DB2-BD59-A6C34878D82A}">
                    <a16:rowId xmlns:a16="http://schemas.microsoft.com/office/drawing/2014/main" val="4126794483"/>
                  </a:ext>
                </a:extLst>
              </a:tr>
              <a:tr h="640071">
                <a:tc>
                  <a:txBody>
                    <a:bodyPr/>
                    <a:lstStyle/>
                    <a:p>
                      <a:r>
                        <a:rPr lang="en-US" sz="1100" dirty="0"/>
                        <a:t>Mencap</a:t>
                      </a:r>
                      <a:endParaRPr lang="en-GB" sz="1100" b="1" dirty="0"/>
                    </a:p>
                  </a:txBody>
                  <a:tcPr/>
                </a:tc>
                <a:tc>
                  <a:txBody>
                    <a:bodyPr/>
                    <a:lstStyle/>
                    <a:p>
                      <a:r>
                        <a:rPr lang="en-GB" sz="1100" dirty="0"/>
                        <a:t>A reduced intellectual ability and difficulty with everyday activities - for example household tasks, socialising or managing money - which affects </a:t>
                      </a:r>
                    </a:p>
                  </a:txBody>
                  <a:tcPr/>
                </a:tc>
                <a:extLst>
                  <a:ext uri="{0D108BD9-81ED-4DB2-BD59-A6C34878D82A}">
                    <a16:rowId xmlns:a16="http://schemas.microsoft.com/office/drawing/2014/main" val="4206890573"/>
                  </a:ext>
                </a:extLst>
              </a:tr>
              <a:tr h="600007">
                <a:tc>
                  <a:txBody>
                    <a:bodyPr/>
                    <a:lstStyle/>
                    <a:p>
                      <a:r>
                        <a:rPr lang="en-US" sz="1100" dirty="0"/>
                        <a:t>NHS</a:t>
                      </a:r>
                      <a:endParaRPr lang="en-GB" sz="1100" b="1" dirty="0"/>
                    </a:p>
                  </a:txBody>
                  <a:tcPr/>
                </a:tc>
                <a:tc>
                  <a:txBody>
                    <a:bodyPr/>
                    <a:lstStyle/>
                    <a:p>
                      <a:r>
                        <a:rPr lang="en-GB" sz="1100" dirty="0"/>
                        <a:t>A learning disability affects the way a person understands information and how they communicate. This means they can have difficulty:</a:t>
                      </a:r>
                    </a:p>
                    <a:p>
                      <a:pPr marL="171450" indent="-171450">
                        <a:buFont typeface="Arial" panose="020B0604020202020204" pitchFamily="34" charset="0"/>
                        <a:buChar char="•"/>
                      </a:pPr>
                      <a:r>
                        <a:rPr lang="en-GB" sz="1100" dirty="0"/>
                        <a:t>understanding new or complex information</a:t>
                      </a:r>
                    </a:p>
                    <a:p>
                      <a:pPr marL="171450" indent="-171450">
                        <a:buFont typeface="Arial" panose="020B0604020202020204" pitchFamily="34" charset="0"/>
                        <a:buChar char="•"/>
                      </a:pPr>
                      <a:r>
                        <a:rPr lang="en-GB" sz="1100" dirty="0"/>
                        <a:t>learning new skills</a:t>
                      </a:r>
                    </a:p>
                    <a:p>
                      <a:pPr marL="171450" indent="-171450">
                        <a:buFont typeface="Arial" panose="020B0604020202020204" pitchFamily="34" charset="0"/>
                        <a:buChar char="•"/>
                      </a:pPr>
                      <a:r>
                        <a:rPr lang="en-GB" sz="1100" dirty="0"/>
                        <a:t>coping independently</a:t>
                      </a:r>
                    </a:p>
                  </a:txBody>
                  <a:tcPr/>
                </a:tc>
                <a:extLst>
                  <a:ext uri="{0D108BD9-81ED-4DB2-BD59-A6C34878D82A}">
                    <a16:rowId xmlns:a16="http://schemas.microsoft.com/office/drawing/2014/main" val="1329502768"/>
                  </a:ext>
                </a:extLst>
              </a:tr>
              <a:tr h="603812">
                <a:tc>
                  <a:txBody>
                    <a:bodyPr/>
                    <a:lstStyle/>
                    <a:p>
                      <a:r>
                        <a:rPr lang="en-US" sz="1100" dirty="0"/>
                        <a:t>Department of Health</a:t>
                      </a:r>
                      <a:endParaRPr lang="en-US" sz="1100" b="1" baseline="0" dirty="0"/>
                    </a:p>
                  </a:txBody>
                  <a:tcPr/>
                </a:tc>
                <a:tc>
                  <a:txBody>
                    <a:bodyPr/>
                    <a:lstStyle/>
                    <a:p>
                      <a:r>
                        <a:rPr lang="en-GB" sz="1100" dirty="0"/>
                        <a:t>A significantly reduced ability to understand new or complex information, to learn new skills (impaired intelligence), with a reduced ability to cope independently (impaired social functioning), which started before adulthood, with a lasting effect on development. </a:t>
                      </a:r>
                    </a:p>
                  </a:txBody>
                  <a:tcPr/>
                </a:tc>
                <a:extLst>
                  <a:ext uri="{0D108BD9-81ED-4DB2-BD59-A6C34878D82A}">
                    <a16:rowId xmlns:a16="http://schemas.microsoft.com/office/drawing/2014/main" val="1211743428"/>
                  </a:ext>
                </a:extLst>
              </a:tr>
            </a:tbl>
          </a:graphicData>
        </a:graphic>
      </p:graphicFrame>
      <p:sp>
        <p:nvSpPr>
          <p:cNvPr id="11" name="TextBox 10">
            <a:extLst>
              <a:ext uri="{FF2B5EF4-FFF2-40B4-BE49-F238E27FC236}">
                <a16:creationId xmlns:a16="http://schemas.microsoft.com/office/drawing/2014/main" id="{EA27E329-C066-46D5-8ADB-78877B34A16A}"/>
              </a:ext>
            </a:extLst>
          </p:cNvPr>
          <p:cNvSpPr txBox="1"/>
          <p:nvPr/>
        </p:nvSpPr>
        <p:spPr>
          <a:xfrm>
            <a:off x="5305685" y="522750"/>
            <a:ext cx="6822639" cy="15081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Models of care for learning disabilities</a:t>
            </a:r>
          </a:p>
          <a:p>
            <a:pPr algn="ctr"/>
            <a:endParaRPr lang="en-US" sz="600" b="1" dirty="0"/>
          </a:p>
          <a:p>
            <a:r>
              <a:rPr lang="en-US" sz="1200" dirty="0"/>
              <a:t>In 2015 a large group of </a:t>
            </a:r>
            <a:r>
              <a:rPr lang="en-US" sz="1200" dirty="0" err="1"/>
              <a:t>organisitations</a:t>
            </a:r>
            <a:r>
              <a:rPr lang="en-US" sz="1200" dirty="0"/>
              <a:t> (</a:t>
            </a:r>
            <a:r>
              <a:rPr lang="en-GB" sz="1200" dirty="0"/>
              <a:t>NHS England, the Local Government Association, the Association of Directors of Adult Social Services, the Care Quality Commission, Health Education England and the Department of Health) </a:t>
            </a:r>
            <a:r>
              <a:rPr lang="en-US" sz="1200" dirty="0"/>
              <a:t>published a new draft national framework to improve care for people with LDs. </a:t>
            </a:r>
          </a:p>
          <a:p>
            <a:endParaRPr lang="en-US" sz="1200" dirty="0"/>
          </a:p>
          <a:p>
            <a:r>
              <a:rPr lang="en-US" sz="1200" dirty="0"/>
              <a:t>Shift away from hospital care  to community-based setting</a:t>
            </a:r>
          </a:p>
          <a:p>
            <a:r>
              <a:rPr lang="en-US" sz="1200" dirty="0"/>
              <a:t>Defined what ‘good’ service was for people with learning disabilities should look like with 9 key principles.</a:t>
            </a:r>
          </a:p>
        </p:txBody>
      </p:sp>
      <p:sp>
        <p:nvSpPr>
          <p:cNvPr id="12" name="TextBox 11">
            <a:extLst>
              <a:ext uri="{FF2B5EF4-FFF2-40B4-BE49-F238E27FC236}">
                <a16:creationId xmlns:a16="http://schemas.microsoft.com/office/drawing/2014/main" id="{ECE70933-2E56-4FCB-AA36-D41F7C22A897}"/>
              </a:ext>
            </a:extLst>
          </p:cNvPr>
          <p:cNvSpPr txBox="1"/>
          <p:nvPr/>
        </p:nvSpPr>
        <p:spPr>
          <a:xfrm>
            <a:off x="6787067" y="3429000"/>
            <a:ext cx="5341257"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Use and misuse of terminology</a:t>
            </a:r>
          </a:p>
          <a:p>
            <a:pPr algn="ctr"/>
            <a:endParaRPr lang="en-US" sz="1200" b="1" dirty="0"/>
          </a:p>
          <a:p>
            <a:pPr algn="ctr"/>
            <a:endParaRPr lang="en-US" sz="1200" b="1" dirty="0"/>
          </a:p>
          <a:p>
            <a:pPr algn="ctr"/>
            <a:endParaRPr lang="en-US" sz="1200" b="1" dirty="0"/>
          </a:p>
          <a:p>
            <a:pPr algn="ctr"/>
            <a:endParaRPr lang="en-US" sz="1200" b="1" dirty="0"/>
          </a:p>
          <a:p>
            <a:pPr algn="ctr"/>
            <a:endParaRPr lang="en-US" sz="1200" b="1" dirty="0"/>
          </a:p>
          <a:p>
            <a:pPr algn="ctr"/>
            <a:endParaRPr lang="en-US" sz="1200" b="1" dirty="0"/>
          </a:p>
          <a:p>
            <a:pPr algn="ctr"/>
            <a:endParaRPr lang="en-US" sz="1200" b="1" dirty="0"/>
          </a:p>
          <a:p>
            <a:pPr algn="ctr"/>
            <a:endParaRPr lang="en-US" sz="1200" b="1" dirty="0"/>
          </a:p>
          <a:p>
            <a:pPr algn="ctr"/>
            <a:endParaRPr lang="en-US" sz="1200" b="1" dirty="0"/>
          </a:p>
          <a:p>
            <a:pPr algn="ctr"/>
            <a:endParaRPr lang="en-US" sz="1200" b="1" dirty="0"/>
          </a:p>
          <a:p>
            <a:r>
              <a:rPr lang="en-US" sz="1200" dirty="0"/>
              <a:t>IQ classifications are the only way of classifying learning disabilities in the UK but the language is now seen as outdated.</a:t>
            </a:r>
          </a:p>
          <a:p>
            <a:r>
              <a:rPr lang="en-US" sz="1200" dirty="0"/>
              <a:t>50–70 mild learning disability 	35–50 moderate learning disability   20–35 severe learning disability 	 below 20 profound learning disability.</a:t>
            </a:r>
          </a:p>
          <a:p>
            <a:endParaRPr lang="en-US" sz="1200" b="1" dirty="0"/>
          </a:p>
          <a:p>
            <a:r>
              <a:rPr lang="en-US" sz="1200" b="1" dirty="0"/>
              <a:t>Ter</a:t>
            </a:r>
            <a:r>
              <a:rPr lang="en-US" sz="1200" b="1" i="1" dirty="0"/>
              <a:t>minology changes over time – terms within legislation are influenced by the language we use and some terms have become derogatory in our language.</a:t>
            </a:r>
          </a:p>
        </p:txBody>
      </p:sp>
      <p:graphicFrame>
        <p:nvGraphicFramePr>
          <p:cNvPr id="13" name="Table 12">
            <a:extLst>
              <a:ext uri="{FF2B5EF4-FFF2-40B4-BE49-F238E27FC236}">
                <a16:creationId xmlns:a16="http://schemas.microsoft.com/office/drawing/2014/main" id="{5953CF4B-A27F-4678-9734-833E08B1D701}"/>
              </a:ext>
            </a:extLst>
          </p:cNvPr>
          <p:cNvGraphicFramePr>
            <a:graphicFrameLocks noGrp="1"/>
          </p:cNvGraphicFramePr>
          <p:nvPr>
            <p:extLst>
              <p:ext uri="{D42A27DB-BD31-4B8C-83A1-F6EECF244321}">
                <p14:modId xmlns:p14="http://schemas.microsoft.com/office/powerpoint/2010/main" val="4042050681"/>
              </p:ext>
            </p:extLst>
          </p:nvPr>
        </p:nvGraphicFramePr>
        <p:xfrm>
          <a:off x="6937829" y="3667470"/>
          <a:ext cx="5063671" cy="1788450"/>
        </p:xfrm>
        <a:graphic>
          <a:graphicData uri="http://schemas.openxmlformats.org/drawingml/2006/table">
            <a:tbl>
              <a:tblPr firstRow="1" bandRow="1">
                <a:tableStyleId>{073A0DAA-6AF3-43AB-8588-CEC1D06C72B9}</a:tableStyleId>
              </a:tblPr>
              <a:tblGrid>
                <a:gridCol w="2355087">
                  <a:extLst>
                    <a:ext uri="{9D8B030D-6E8A-4147-A177-3AD203B41FA5}">
                      <a16:colId xmlns:a16="http://schemas.microsoft.com/office/drawing/2014/main" val="2215685924"/>
                    </a:ext>
                  </a:extLst>
                </a:gridCol>
                <a:gridCol w="2708584">
                  <a:extLst>
                    <a:ext uri="{9D8B030D-6E8A-4147-A177-3AD203B41FA5}">
                      <a16:colId xmlns:a16="http://schemas.microsoft.com/office/drawing/2014/main" val="2771869981"/>
                    </a:ext>
                  </a:extLst>
                </a:gridCol>
              </a:tblGrid>
              <a:tr h="355890">
                <a:tc>
                  <a:txBody>
                    <a:bodyPr/>
                    <a:lstStyle/>
                    <a:p>
                      <a:pPr algn="ctr"/>
                      <a:r>
                        <a:rPr lang="en-GB" sz="1200" dirty="0">
                          <a:solidFill>
                            <a:schemeClr val="bg1"/>
                          </a:solidFill>
                        </a:rPr>
                        <a:t>Learning disability</a:t>
                      </a:r>
                    </a:p>
                  </a:txBody>
                  <a:tcPr/>
                </a:tc>
                <a:tc>
                  <a:txBody>
                    <a:bodyPr/>
                    <a:lstStyle/>
                    <a:p>
                      <a:pPr algn="ctr"/>
                      <a:r>
                        <a:rPr lang="en-US" sz="1200" dirty="0"/>
                        <a:t>Learning difficulty</a:t>
                      </a:r>
                      <a:endParaRPr lang="en-GB" sz="1200" b="1" dirty="0">
                        <a:solidFill>
                          <a:schemeClr val="tx1"/>
                        </a:solidFill>
                      </a:endParaRPr>
                    </a:p>
                  </a:txBody>
                  <a:tcPr/>
                </a:tc>
                <a:extLst>
                  <a:ext uri="{0D108BD9-81ED-4DB2-BD59-A6C34878D82A}">
                    <a16:rowId xmlns:a16="http://schemas.microsoft.com/office/drawing/2014/main" val="4126794483"/>
                  </a:ext>
                </a:extLst>
              </a:tr>
              <a:tr h="640071">
                <a:tc>
                  <a:txBody>
                    <a:bodyPr/>
                    <a:lstStyle/>
                    <a:p>
                      <a:r>
                        <a:rPr lang="en-US" sz="1100" dirty="0"/>
                        <a:t>Refers to a condition where an individual’s ability to learn, understand and communicate is impaired.</a:t>
                      </a:r>
                    </a:p>
                    <a:p>
                      <a:endParaRPr lang="en-US" sz="1100" dirty="0"/>
                    </a:p>
                  </a:txBody>
                  <a:tcPr/>
                </a:tc>
                <a:tc>
                  <a:txBody>
                    <a:bodyPr/>
                    <a:lstStyle/>
                    <a:p>
                      <a:r>
                        <a:rPr lang="en-GB" sz="1100" dirty="0"/>
                        <a:t>Often used in educational settings and refers to individuals who have specific problems with learning as a result of either medical, emotional or language problems but this does not affect the overall IQ of an individual and they do not have a significant general impairment in intelligence.</a:t>
                      </a:r>
                    </a:p>
                    <a:p>
                      <a:endParaRPr lang="en-GB" sz="1100" dirty="0"/>
                    </a:p>
                  </a:txBody>
                  <a:tcPr/>
                </a:tc>
                <a:extLst>
                  <a:ext uri="{0D108BD9-81ED-4DB2-BD59-A6C34878D82A}">
                    <a16:rowId xmlns:a16="http://schemas.microsoft.com/office/drawing/2014/main" val="4206890573"/>
                  </a:ext>
                </a:extLst>
              </a:tr>
            </a:tbl>
          </a:graphicData>
        </a:graphic>
      </p:graphicFrame>
      <p:sp>
        <p:nvSpPr>
          <p:cNvPr id="14" name="TextBox 13">
            <a:extLst>
              <a:ext uri="{FF2B5EF4-FFF2-40B4-BE49-F238E27FC236}">
                <a16:creationId xmlns:a16="http://schemas.microsoft.com/office/drawing/2014/main" id="{1F7E55D4-94DE-4871-96E7-3EF0C68B01D1}"/>
              </a:ext>
            </a:extLst>
          </p:cNvPr>
          <p:cNvSpPr txBox="1"/>
          <p:nvPr/>
        </p:nvSpPr>
        <p:spPr>
          <a:xfrm>
            <a:off x="5305685" y="2104557"/>
            <a:ext cx="6822639" cy="126188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How and why terminology changes over time</a:t>
            </a:r>
          </a:p>
          <a:p>
            <a:pPr algn="ctr"/>
            <a:endParaRPr lang="en-US" sz="100" b="1" dirty="0"/>
          </a:p>
          <a:p>
            <a:r>
              <a:rPr lang="en-GB" sz="1200" dirty="0"/>
              <a:t>Labels and terminology have changed over time as people realised that some names were offensive. The terms used within legislation were influenced by the language of the time. These may not have been seen as offensive at the time but became so because people used some of the terms as derogatory (to insult people). Individuals with disabilities became stereotyped with a negative image. Although it is important to know this historical context, only currently approved terms should be used in any setting.</a:t>
            </a:r>
          </a:p>
        </p:txBody>
      </p:sp>
    </p:spTree>
    <p:extLst>
      <p:ext uri="{BB962C8B-B14F-4D97-AF65-F5344CB8AC3E}">
        <p14:creationId xmlns:p14="http://schemas.microsoft.com/office/powerpoint/2010/main" val="388242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84482" y="117929"/>
            <a:ext cx="640911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LO1: </a:t>
            </a:r>
            <a:r>
              <a:rPr lang="en-GB" dirty="0"/>
              <a:t>Know the types and causes of learning disabilities </a:t>
            </a:r>
          </a:p>
        </p:txBody>
      </p:sp>
      <p:graphicFrame>
        <p:nvGraphicFramePr>
          <p:cNvPr id="14" name="Table 13">
            <a:extLst>
              <a:ext uri="{FF2B5EF4-FFF2-40B4-BE49-F238E27FC236}">
                <a16:creationId xmlns:a16="http://schemas.microsoft.com/office/drawing/2014/main" id="{B7F7C57F-5D3F-4F28-8D8C-B5176B6EB859}"/>
              </a:ext>
            </a:extLst>
          </p:cNvPr>
          <p:cNvGraphicFramePr>
            <a:graphicFrameLocks noGrp="1"/>
          </p:cNvGraphicFramePr>
          <p:nvPr>
            <p:extLst>
              <p:ext uri="{D42A27DB-BD31-4B8C-83A1-F6EECF244321}">
                <p14:modId xmlns:p14="http://schemas.microsoft.com/office/powerpoint/2010/main" val="715404189"/>
              </p:ext>
            </p:extLst>
          </p:nvPr>
        </p:nvGraphicFramePr>
        <p:xfrm>
          <a:off x="55008" y="546976"/>
          <a:ext cx="5741191" cy="3628821"/>
        </p:xfrm>
        <a:graphic>
          <a:graphicData uri="http://schemas.openxmlformats.org/drawingml/2006/table">
            <a:tbl>
              <a:tblPr firstRow="1" bandRow="1">
                <a:tableStyleId>{073A0DAA-6AF3-43AB-8588-CEC1D06C72B9}</a:tableStyleId>
              </a:tblPr>
              <a:tblGrid>
                <a:gridCol w="954663">
                  <a:extLst>
                    <a:ext uri="{9D8B030D-6E8A-4147-A177-3AD203B41FA5}">
                      <a16:colId xmlns:a16="http://schemas.microsoft.com/office/drawing/2014/main" val="2113023773"/>
                    </a:ext>
                  </a:extLst>
                </a:gridCol>
                <a:gridCol w="4786528">
                  <a:extLst>
                    <a:ext uri="{9D8B030D-6E8A-4147-A177-3AD203B41FA5}">
                      <a16:colId xmlns:a16="http://schemas.microsoft.com/office/drawing/2014/main" val="4184255260"/>
                    </a:ext>
                  </a:extLst>
                </a:gridCol>
              </a:tblGrid>
              <a:tr h="270074">
                <a:tc>
                  <a:txBody>
                    <a:bodyPr/>
                    <a:lstStyle/>
                    <a:p>
                      <a:pPr algn="ctr"/>
                      <a:r>
                        <a:rPr lang="en-GB" sz="1200" dirty="0">
                          <a:solidFill>
                            <a:schemeClr val="bg1"/>
                          </a:solidFill>
                        </a:rPr>
                        <a:t>Disability</a:t>
                      </a:r>
                    </a:p>
                  </a:txBody>
                  <a:tcPr/>
                </a:tc>
                <a:tc>
                  <a:txBody>
                    <a:bodyPr/>
                    <a:lstStyle/>
                    <a:p>
                      <a:pPr algn="ctr"/>
                      <a:r>
                        <a:rPr lang="en-GB" sz="1200" dirty="0">
                          <a:solidFill>
                            <a:schemeClr val="bg1"/>
                          </a:solidFill>
                        </a:rPr>
                        <a:t>Description</a:t>
                      </a:r>
                    </a:p>
                  </a:txBody>
                  <a:tcPr/>
                </a:tc>
                <a:extLst>
                  <a:ext uri="{0D108BD9-81ED-4DB2-BD59-A6C34878D82A}">
                    <a16:rowId xmlns:a16="http://schemas.microsoft.com/office/drawing/2014/main" val="4126794483"/>
                  </a:ext>
                </a:extLst>
              </a:tr>
              <a:tr h="750205">
                <a:tc>
                  <a:txBody>
                    <a:bodyPr/>
                    <a:lstStyle/>
                    <a:p>
                      <a:r>
                        <a:rPr lang="en-GB" sz="1100" b="1" dirty="0"/>
                        <a:t>Down’s syndrome</a:t>
                      </a:r>
                    </a:p>
                  </a:txBody>
                  <a:tcPr/>
                </a:tc>
                <a:tc>
                  <a:txBody>
                    <a:bodyPr/>
                    <a:lstStyle/>
                    <a:p>
                      <a:r>
                        <a:rPr lang="en-GB" sz="1100" b="0" dirty="0"/>
                        <a:t>Genetic condition caused by the presence of an extra chromosome 21 in the body’s cells. It is not a disease and is not usually inherited. Everyone born with Down’s syndrome will have a degree of learning disability, but the level of disability will be different for each individual.</a:t>
                      </a:r>
                    </a:p>
                  </a:txBody>
                  <a:tcPr/>
                </a:tc>
                <a:extLst>
                  <a:ext uri="{0D108BD9-81ED-4DB2-BD59-A6C34878D82A}">
                    <a16:rowId xmlns:a16="http://schemas.microsoft.com/office/drawing/2014/main" val="4206890573"/>
                  </a:ext>
                </a:extLst>
              </a:tr>
              <a:tr h="750205">
                <a:tc>
                  <a:txBody>
                    <a:bodyPr/>
                    <a:lstStyle/>
                    <a:p>
                      <a:r>
                        <a:rPr lang="en-GB" sz="1100" b="1" dirty="0"/>
                        <a:t>Rett  syndrome</a:t>
                      </a:r>
                    </a:p>
                  </a:txBody>
                  <a:tcPr/>
                </a:tc>
                <a:tc>
                  <a:txBody>
                    <a:bodyPr/>
                    <a:lstStyle/>
                    <a:p>
                      <a:r>
                        <a:rPr lang="en-GB" sz="1100" b="0" dirty="0"/>
                        <a:t>A rare condition that affects the development of the brain. It can cause severe physical and mental disability that begins in early childhood. Parents tend first to become aware of the condition when their child’s development slows.</a:t>
                      </a:r>
                    </a:p>
                  </a:txBody>
                  <a:tcPr/>
                </a:tc>
                <a:extLst>
                  <a:ext uri="{0D108BD9-81ED-4DB2-BD59-A6C34878D82A}">
                    <a16:rowId xmlns:a16="http://schemas.microsoft.com/office/drawing/2014/main" val="1329502768"/>
                  </a:ext>
                </a:extLst>
              </a:tr>
              <a:tr h="750205">
                <a:tc>
                  <a:txBody>
                    <a:bodyPr/>
                    <a:lstStyle/>
                    <a:p>
                      <a:r>
                        <a:rPr lang="en-US" sz="1100" b="1" baseline="0" dirty="0"/>
                        <a:t>Williams syndrome</a:t>
                      </a:r>
                    </a:p>
                  </a:txBody>
                  <a:tcPr/>
                </a:tc>
                <a:tc>
                  <a:txBody>
                    <a:bodyPr/>
                    <a:lstStyle/>
                    <a:p>
                      <a:r>
                        <a:rPr lang="en-GB" sz="1100" b="0" baseline="0" dirty="0"/>
                        <a:t>A genetic condition that is present at birth; it is characterised by medical problems, including cardiovascular disease, developmental delays and learning disabilities. Most people with Williams syndrome will have mild to severe learning disabilities and cognitive challenges.</a:t>
                      </a:r>
                    </a:p>
                  </a:txBody>
                  <a:tcPr/>
                </a:tc>
                <a:extLst>
                  <a:ext uri="{0D108BD9-81ED-4DB2-BD59-A6C34878D82A}">
                    <a16:rowId xmlns:a16="http://schemas.microsoft.com/office/drawing/2014/main" val="1211743428"/>
                  </a:ext>
                </a:extLst>
              </a:tr>
              <a:tr h="1080296">
                <a:tc>
                  <a:txBody>
                    <a:bodyPr/>
                    <a:lstStyle/>
                    <a:p>
                      <a:r>
                        <a:rPr lang="en-GB" sz="1100" b="1" dirty="0"/>
                        <a:t>Fragile X syndrome</a:t>
                      </a:r>
                    </a:p>
                  </a:txBody>
                  <a:tcPr/>
                </a:tc>
                <a:tc>
                  <a:txBody>
                    <a:bodyPr/>
                    <a:lstStyle/>
                    <a:p>
                      <a:r>
                        <a:rPr lang="en-GB" sz="1100" b="0" u="none" dirty="0"/>
                        <a:t>is a genetic condition and is the most common known cause of inherited learning disabilities; it is also the most common known genetic cause of autism. Learning disabilities occur in almost all boys with Fragile X, to differing degrees. Girls usually have milder learning disabilities than boys.</a:t>
                      </a:r>
                    </a:p>
                  </a:txBody>
                  <a:tcPr/>
                </a:tc>
                <a:extLst>
                  <a:ext uri="{0D108BD9-81ED-4DB2-BD59-A6C34878D82A}">
                    <a16:rowId xmlns:a16="http://schemas.microsoft.com/office/drawing/2014/main" val="4091203785"/>
                  </a:ext>
                </a:extLst>
              </a:tr>
            </a:tbl>
          </a:graphicData>
        </a:graphic>
      </p:graphicFrame>
      <p:sp>
        <p:nvSpPr>
          <p:cNvPr id="15" name="TextBox 14">
            <a:extLst>
              <a:ext uri="{FF2B5EF4-FFF2-40B4-BE49-F238E27FC236}">
                <a16:creationId xmlns:a16="http://schemas.microsoft.com/office/drawing/2014/main" id="{98FD7B8E-7813-40CE-87AC-568C1BCC0786}"/>
              </a:ext>
            </a:extLst>
          </p:cNvPr>
          <p:cNvSpPr txBox="1"/>
          <p:nvPr/>
        </p:nvSpPr>
        <p:spPr>
          <a:xfrm>
            <a:off x="5910499" y="546975"/>
            <a:ext cx="6226493"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Causes of Learning Disabilities</a:t>
            </a:r>
          </a:p>
          <a:p>
            <a:endParaRPr lang="en-US" sz="1200" b="1" dirty="0"/>
          </a:p>
          <a:p>
            <a:r>
              <a:rPr lang="en-US" sz="1200" b="1" u="sng" dirty="0"/>
              <a:t>Inherited from parents: </a:t>
            </a:r>
            <a:r>
              <a:rPr lang="en-US" sz="1200" dirty="0"/>
              <a:t>genes are passed from the parents that affect the development (e.g., Fragile X)</a:t>
            </a:r>
            <a:endParaRPr lang="en-US" sz="1200" b="1" u="sng" dirty="0"/>
          </a:p>
          <a:p>
            <a:r>
              <a:rPr lang="en-US" sz="1200" b="1" u="sng" dirty="0"/>
              <a:t>Presence of extra or missing chromosome:</a:t>
            </a:r>
            <a:r>
              <a:rPr lang="en-US" sz="1200" dirty="0"/>
              <a:t> Chromosomes make up genetic blueprints. Usually we have 23 pairs, but sometimes there can be an abnormality that can lead to an extra or missing chromosome. (e.g., Down’s syndrome)</a:t>
            </a:r>
            <a:endParaRPr lang="en-US" sz="1200" b="1" u="sng" dirty="0"/>
          </a:p>
          <a:p>
            <a:r>
              <a:rPr lang="en-US" sz="1200" b="1" u="sng" dirty="0"/>
              <a:t>Metabolic: </a:t>
            </a:r>
            <a:r>
              <a:rPr lang="en-US" sz="1200" dirty="0"/>
              <a:t>Our metabolism controls chemical changes in the body. Any changes in this can cause issues with the breakdown of chemicals in our body which can lead to learning disabilities (e.g., PKU)</a:t>
            </a:r>
          </a:p>
          <a:p>
            <a:r>
              <a:rPr lang="en-US" sz="1200" b="1" u="sng" dirty="0"/>
              <a:t>Intrauterine</a:t>
            </a:r>
            <a:r>
              <a:rPr lang="en-US" sz="1200" dirty="0"/>
              <a:t>: something happens to the fetus while in the uterus.</a:t>
            </a:r>
          </a:p>
          <a:p>
            <a:pPr marL="171450" indent="-171450">
              <a:buFont typeface="Arial" panose="020B0604020202020204" pitchFamily="34" charset="0"/>
              <a:buChar char="•"/>
            </a:pPr>
            <a:r>
              <a:rPr lang="en-US" sz="1200" dirty="0"/>
              <a:t>Lack of oxygen in the womb</a:t>
            </a:r>
          </a:p>
          <a:p>
            <a:pPr marL="171450" indent="-171450">
              <a:buFont typeface="Arial" panose="020B0604020202020204" pitchFamily="34" charset="0"/>
              <a:buChar char="•"/>
            </a:pPr>
            <a:r>
              <a:rPr lang="en-US" sz="1200" dirty="0"/>
              <a:t>Mother illness during pregnancy</a:t>
            </a:r>
          </a:p>
          <a:p>
            <a:pPr marL="171450" indent="-171450">
              <a:buFont typeface="Arial" panose="020B0604020202020204" pitchFamily="34" charset="0"/>
              <a:buChar char="•"/>
            </a:pPr>
            <a:r>
              <a:rPr lang="en-US" sz="1200" dirty="0"/>
              <a:t>Use of drugs and alcohol in pregnancy</a:t>
            </a:r>
            <a:endParaRPr lang="en-US" sz="1200" b="1" u="sng" dirty="0"/>
          </a:p>
          <a:p>
            <a:r>
              <a:rPr lang="en-US" sz="1200" b="1" u="sng" dirty="0"/>
              <a:t>Perinatal/neonatal: </a:t>
            </a:r>
            <a:r>
              <a:rPr lang="en-US" sz="1200" dirty="0"/>
              <a:t>Learning disabilities may occur as a result of complications during or soon after birth e.g., oxygen supply is significantly interrupted</a:t>
            </a:r>
            <a:endParaRPr lang="en-US" sz="1200" b="1" u="sng" dirty="0"/>
          </a:p>
          <a:p>
            <a:r>
              <a:rPr lang="en-US" sz="1200" b="1" u="sng" dirty="0"/>
              <a:t>Postnatal: </a:t>
            </a:r>
            <a:r>
              <a:rPr lang="en-US" sz="1200" dirty="0"/>
              <a:t>Some childhood infections can affect the brain (encephalitis and meningitis). Social and environmental aspects can also play a role (poor diet, housing, malnutrition, child abuse, severe head injury)cv</a:t>
            </a:r>
            <a:endParaRPr lang="en-US" sz="1200" b="1" u="sng" dirty="0"/>
          </a:p>
        </p:txBody>
      </p:sp>
      <p:sp>
        <p:nvSpPr>
          <p:cNvPr id="16" name="TextBox 15">
            <a:extLst>
              <a:ext uri="{FF2B5EF4-FFF2-40B4-BE49-F238E27FC236}">
                <a16:creationId xmlns:a16="http://schemas.microsoft.com/office/drawing/2014/main" id="{27606E63-68F0-40F6-8CCB-823D9358EEE2}"/>
              </a:ext>
            </a:extLst>
          </p:cNvPr>
          <p:cNvSpPr txBox="1"/>
          <p:nvPr/>
        </p:nvSpPr>
        <p:spPr>
          <a:xfrm>
            <a:off x="5910499" y="4204575"/>
            <a:ext cx="6281501" cy="24929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Physiological conditions may be misinterpreted as learning disabilities</a:t>
            </a:r>
          </a:p>
          <a:p>
            <a:endParaRPr lang="en-US" sz="1200" b="1" dirty="0"/>
          </a:p>
          <a:p>
            <a:r>
              <a:rPr lang="en-US" sz="1200" b="1" u="sng" dirty="0"/>
              <a:t>Cerebral palsy: </a:t>
            </a:r>
            <a:r>
              <a:rPr lang="en-GB" sz="1200" dirty="0"/>
              <a:t>affects muscle control and movement. It is usually caused by an injury to the brain before, during or after birth. People with cerebral palsy may have difficulties in controlling muscles and movements as they grow and develop. This affects walking, speech and often swallowing.</a:t>
            </a:r>
          </a:p>
          <a:p>
            <a:r>
              <a:rPr lang="en-GB" sz="1200" b="1" u="sng" dirty="0"/>
              <a:t>Autism:</a:t>
            </a:r>
            <a:r>
              <a:rPr lang="en-GB" sz="1200" dirty="0"/>
              <a:t> learning disability, autism is a lifelong condition. Someone may have mild, moderate or severe autism, so it is now referred to as autism spectrum disorder (ASD). Autism is not a learning disability, but research suggests that around half of people with autism may also have a learning disability. Asperger’s syndrome is a form of autism which also causes communication and emotional problems. However, people with Asperger’s syndrome often have fewer problems with speaking and are less likely to have a learning disability.</a:t>
            </a:r>
          </a:p>
          <a:p>
            <a:r>
              <a:rPr lang="en-GB" sz="1200" b="1" u="sng" dirty="0"/>
              <a:t>Global development delay: </a:t>
            </a:r>
            <a:r>
              <a:rPr lang="en-GB" sz="1200" dirty="0"/>
              <a:t>when a child takes longer to reach certain developmental milestones than other children their age.</a:t>
            </a:r>
          </a:p>
        </p:txBody>
      </p:sp>
      <p:sp>
        <p:nvSpPr>
          <p:cNvPr id="17" name="TextBox 16">
            <a:extLst>
              <a:ext uri="{FF2B5EF4-FFF2-40B4-BE49-F238E27FC236}">
                <a16:creationId xmlns:a16="http://schemas.microsoft.com/office/drawing/2014/main" id="{670D8744-6A8B-4545-8C7F-61F7544F56C9}"/>
              </a:ext>
            </a:extLst>
          </p:cNvPr>
          <p:cNvSpPr txBox="1"/>
          <p:nvPr/>
        </p:nvSpPr>
        <p:spPr>
          <a:xfrm>
            <a:off x="55008" y="4205270"/>
            <a:ext cx="5741191" cy="24929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200" b="1" dirty="0"/>
              <a:t>Specific learning difficulties</a:t>
            </a:r>
          </a:p>
          <a:p>
            <a:endParaRPr lang="en-US" sz="1200" b="1" dirty="0"/>
          </a:p>
          <a:p>
            <a:r>
              <a:rPr lang="en-GB" sz="1200" dirty="0" err="1"/>
              <a:t>SpLDs</a:t>
            </a:r>
            <a:r>
              <a:rPr lang="en-GB" sz="1200" dirty="0"/>
              <a:t> affect the way information is learning or processed. They are neurological and usually run in families and occur independently of intelligence They often have a significant impact on education.</a:t>
            </a:r>
          </a:p>
          <a:p>
            <a:pPr marL="171450" indent="-171450">
              <a:buFont typeface="Arial" panose="020B0604020202020204" pitchFamily="34" charset="0"/>
              <a:buChar char="•"/>
            </a:pPr>
            <a:r>
              <a:rPr lang="en-GB" sz="1200" b="1" u="sng" dirty="0"/>
              <a:t>Dyslexia: </a:t>
            </a:r>
            <a:r>
              <a:rPr lang="en-GB" sz="1200" dirty="0"/>
              <a:t>difficulty in processing words correctly and problems with memory, time perception, organisation and sequencing. </a:t>
            </a:r>
            <a:endParaRPr lang="en-GB" sz="1200" b="1" u="sng" dirty="0"/>
          </a:p>
          <a:p>
            <a:pPr marL="171450" indent="-171450">
              <a:buFont typeface="Arial" panose="020B0604020202020204" pitchFamily="34" charset="0"/>
              <a:buChar char="•"/>
            </a:pPr>
            <a:r>
              <a:rPr lang="en-GB" sz="1200" b="1" u="sng" dirty="0"/>
              <a:t>Dyspraxia: </a:t>
            </a:r>
            <a:r>
              <a:rPr lang="en-GB" sz="1200" dirty="0"/>
              <a:t>affects coordination, time management, planning and organisation</a:t>
            </a:r>
            <a:endParaRPr lang="en-GB" sz="1200" b="1" u="sng" dirty="0"/>
          </a:p>
          <a:p>
            <a:pPr marL="171450" indent="-171450">
              <a:buFont typeface="Arial" panose="020B0604020202020204" pitchFamily="34" charset="0"/>
              <a:buChar char="•"/>
            </a:pPr>
            <a:r>
              <a:rPr lang="en-GB" sz="1200" b="1" u="sng" dirty="0"/>
              <a:t>Dyscalculia: </a:t>
            </a:r>
            <a:r>
              <a:rPr lang="en-GB" sz="1200" dirty="0"/>
              <a:t>Difficulty with mathematical concepts, symbols and simple numbers. </a:t>
            </a:r>
            <a:endParaRPr lang="en-GB" sz="1200" b="1" u="sng" dirty="0"/>
          </a:p>
          <a:p>
            <a:pPr marL="171450" indent="-171450">
              <a:buFont typeface="Arial" panose="020B0604020202020204" pitchFamily="34" charset="0"/>
              <a:buChar char="•"/>
            </a:pPr>
            <a:r>
              <a:rPr lang="en-GB" sz="1200" b="1" u="sng" dirty="0"/>
              <a:t>ADHD:</a:t>
            </a:r>
            <a:r>
              <a:rPr lang="en-GB" sz="1200" dirty="0"/>
              <a:t> inattention, restlessness, impulsivity, erratic, unpredictable and inappropriate behaviour, inappropriate comment, interrupting excessively and unintentionally aggressive. </a:t>
            </a:r>
          </a:p>
          <a:p>
            <a:pPr marL="171450" indent="-171450">
              <a:buFont typeface="Arial" panose="020B0604020202020204" pitchFamily="34" charset="0"/>
              <a:buChar char="•"/>
            </a:pPr>
            <a:endParaRPr lang="en-GB" sz="1200" b="1" u="sng" dirty="0"/>
          </a:p>
        </p:txBody>
      </p:sp>
    </p:spTree>
    <p:extLst>
      <p:ext uri="{BB962C8B-B14F-4D97-AF65-F5344CB8AC3E}">
        <p14:creationId xmlns:p14="http://schemas.microsoft.com/office/powerpoint/2010/main" val="219164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43356" y="47716"/>
            <a:ext cx="9295887"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LO2: </a:t>
            </a:r>
            <a:r>
              <a:rPr lang="en-GB" dirty="0"/>
              <a:t>Understand the difficulties that may be experienced by individuals with learning disabilities</a:t>
            </a:r>
          </a:p>
          <a:p>
            <a:pPr algn="ctr"/>
            <a:r>
              <a:rPr lang="en-GB" sz="1400" b="1" dirty="0"/>
              <a:t>Potential difficulties and their impact</a:t>
            </a:r>
          </a:p>
        </p:txBody>
      </p:sp>
      <p:graphicFrame>
        <p:nvGraphicFramePr>
          <p:cNvPr id="2" name="Diagram 1">
            <a:extLst>
              <a:ext uri="{FF2B5EF4-FFF2-40B4-BE49-F238E27FC236}">
                <a16:creationId xmlns:a16="http://schemas.microsoft.com/office/drawing/2014/main" id="{2D327025-40D7-492F-905A-650AC4785496}"/>
              </a:ext>
            </a:extLst>
          </p:cNvPr>
          <p:cNvGraphicFramePr/>
          <p:nvPr>
            <p:extLst>
              <p:ext uri="{D42A27DB-BD31-4B8C-83A1-F6EECF244321}">
                <p14:modId xmlns:p14="http://schemas.microsoft.com/office/powerpoint/2010/main" val="2510450329"/>
              </p:ext>
            </p:extLst>
          </p:nvPr>
        </p:nvGraphicFramePr>
        <p:xfrm>
          <a:off x="-298579" y="659250"/>
          <a:ext cx="12789157" cy="6138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325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43356" y="47716"/>
            <a:ext cx="9295887"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LO2: </a:t>
            </a:r>
            <a:r>
              <a:rPr lang="en-GB" dirty="0"/>
              <a:t>Understand the difficulties that may be experienced by individuals with learning disabilities</a:t>
            </a:r>
          </a:p>
          <a:p>
            <a:pPr algn="ctr"/>
            <a:r>
              <a:rPr lang="en-GB" sz="1400" b="1" dirty="0"/>
              <a:t>Ways of overcoming potential difficulties</a:t>
            </a:r>
          </a:p>
        </p:txBody>
      </p:sp>
      <p:sp>
        <p:nvSpPr>
          <p:cNvPr id="13" name="Rectangle: Rounded Corners 12">
            <a:extLst>
              <a:ext uri="{FF2B5EF4-FFF2-40B4-BE49-F238E27FC236}">
                <a16:creationId xmlns:a16="http://schemas.microsoft.com/office/drawing/2014/main" id="{5D7CC06A-589E-40C6-8C97-BD178D193A72}"/>
              </a:ext>
            </a:extLst>
          </p:cNvPr>
          <p:cNvSpPr/>
          <p:nvPr/>
        </p:nvSpPr>
        <p:spPr>
          <a:xfrm>
            <a:off x="165100" y="743525"/>
            <a:ext cx="3784600" cy="1638300"/>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Financial Assistance</a:t>
            </a:r>
          </a:p>
          <a:p>
            <a:pPr algn="ctr"/>
            <a:endParaRPr lang="en-GB" sz="500" b="1" dirty="0"/>
          </a:p>
          <a:p>
            <a:r>
              <a:rPr lang="en-GB" sz="1500" dirty="0"/>
              <a:t>Wide range of disability related financial support available.</a:t>
            </a:r>
          </a:p>
          <a:p>
            <a:r>
              <a:rPr lang="en-GB" sz="1500" dirty="0"/>
              <a:t>Personalised budget, financial assistant with housing adaptions or transport</a:t>
            </a:r>
          </a:p>
        </p:txBody>
      </p:sp>
      <p:sp>
        <p:nvSpPr>
          <p:cNvPr id="14" name="Rectangle: Rounded Corners 13">
            <a:extLst>
              <a:ext uri="{FF2B5EF4-FFF2-40B4-BE49-F238E27FC236}">
                <a16:creationId xmlns:a16="http://schemas.microsoft.com/office/drawing/2014/main" id="{2963EBD6-B812-48E4-B488-85C84FCA1CAE}"/>
              </a:ext>
            </a:extLst>
          </p:cNvPr>
          <p:cNvSpPr/>
          <p:nvPr/>
        </p:nvSpPr>
        <p:spPr>
          <a:xfrm>
            <a:off x="165100" y="2492859"/>
            <a:ext cx="3784600" cy="1969032"/>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Active Participation</a:t>
            </a:r>
          </a:p>
          <a:p>
            <a:pPr algn="ctr"/>
            <a:endParaRPr lang="en-GB" sz="200" dirty="0"/>
          </a:p>
          <a:p>
            <a:r>
              <a:rPr lang="en-GB" sz="1500" dirty="0"/>
              <a:t>Treating the person as an individual . Recognising their right to participate in every day activities etc. as independently as possible. The individual is an active partner is an active partner in their own care and support.</a:t>
            </a:r>
            <a:endParaRPr lang="en-GB" dirty="0"/>
          </a:p>
        </p:txBody>
      </p:sp>
      <p:sp>
        <p:nvSpPr>
          <p:cNvPr id="15" name="Rectangle: Rounded Corners 14">
            <a:extLst>
              <a:ext uri="{FF2B5EF4-FFF2-40B4-BE49-F238E27FC236}">
                <a16:creationId xmlns:a16="http://schemas.microsoft.com/office/drawing/2014/main" id="{E6F4F54C-ABB3-4B3F-80D8-F34B87262C62}"/>
              </a:ext>
            </a:extLst>
          </p:cNvPr>
          <p:cNvSpPr/>
          <p:nvPr/>
        </p:nvSpPr>
        <p:spPr>
          <a:xfrm>
            <a:off x="4212774" y="743525"/>
            <a:ext cx="3784600" cy="1638300"/>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Advocacy</a:t>
            </a:r>
          </a:p>
          <a:p>
            <a:pPr algn="ctr"/>
            <a:endParaRPr lang="en-GB" sz="400" b="1" dirty="0"/>
          </a:p>
          <a:p>
            <a:r>
              <a:rPr lang="en-GB" sz="1500" dirty="0"/>
              <a:t>Speaking up for someone.. People with learning disabilities may need an advocate because they are at risk of being ignored. Making sure their voices are heard and that they can make their own choices.</a:t>
            </a:r>
          </a:p>
          <a:p>
            <a:pPr algn="ctr"/>
            <a:r>
              <a:rPr lang="en-GB" b="1" dirty="0"/>
              <a:t>	</a:t>
            </a:r>
          </a:p>
        </p:txBody>
      </p:sp>
      <p:sp>
        <p:nvSpPr>
          <p:cNvPr id="16" name="Rectangle: Rounded Corners 15">
            <a:extLst>
              <a:ext uri="{FF2B5EF4-FFF2-40B4-BE49-F238E27FC236}">
                <a16:creationId xmlns:a16="http://schemas.microsoft.com/office/drawing/2014/main" id="{F99FCAD1-6C2C-4B2B-8160-4BFC1B1A5E1A}"/>
              </a:ext>
            </a:extLst>
          </p:cNvPr>
          <p:cNvSpPr/>
          <p:nvPr/>
        </p:nvSpPr>
        <p:spPr>
          <a:xfrm>
            <a:off x="4241802" y="2492859"/>
            <a:ext cx="3784600" cy="1969032"/>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Empowerment</a:t>
            </a:r>
          </a:p>
          <a:p>
            <a:pPr algn="ctr"/>
            <a:endParaRPr lang="en-GB" sz="1050" dirty="0"/>
          </a:p>
          <a:p>
            <a:r>
              <a:rPr lang="en-GB" sz="1500" dirty="0"/>
              <a:t>Gives an individual more power or control over their lives by giving them real choices and encouraging them to develop confidence in their own decision making.</a:t>
            </a:r>
          </a:p>
        </p:txBody>
      </p:sp>
      <p:sp>
        <p:nvSpPr>
          <p:cNvPr id="17" name="Rectangle: Rounded Corners 16">
            <a:extLst>
              <a:ext uri="{FF2B5EF4-FFF2-40B4-BE49-F238E27FC236}">
                <a16:creationId xmlns:a16="http://schemas.microsoft.com/office/drawing/2014/main" id="{5328F247-529F-47D2-865A-97A1522E247A}"/>
              </a:ext>
            </a:extLst>
          </p:cNvPr>
          <p:cNvSpPr/>
          <p:nvPr/>
        </p:nvSpPr>
        <p:spPr>
          <a:xfrm>
            <a:off x="8242302" y="693845"/>
            <a:ext cx="3784600" cy="1638300"/>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Social Inclusion</a:t>
            </a:r>
          </a:p>
          <a:p>
            <a:pPr algn="ctr"/>
            <a:endParaRPr lang="en-GB" sz="600" dirty="0"/>
          </a:p>
          <a:p>
            <a:r>
              <a:rPr lang="en-GB" sz="1500" dirty="0"/>
              <a:t>Person-centred planning, as well as modernising day services to help encourage independent living and social skills for forming meaningful relationships with different groups of people.</a:t>
            </a:r>
          </a:p>
        </p:txBody>
      </p:sp>
      <p:sp>
        <p:nvSpPr>
          <p:cNvPr id="18" name="Rectangle: Rounded Corners 17">
            <a:extLst>
              <a:ext uri="{FF2B5EF4-FFF2-40B4-BE49-F238E27FC236}">
                <a16:creationId xmlns:a16="http://schemas.microsoft.com/office/drawing/2014/main" id="{45F0C2C9-DA1C-40C1-9871-FD548DAB248C}"/>
              </a:ext>
            </a:extLst>
          </p:cNvPr>
          <p:cNvSpPr/>
          <p:nvPr/>
        </p:nvSpPr>
        <p:spPr>
          <a:xfrm>
            <a:off x="8168161" y="2492859"/>
            <a:ext cx="3784600" cy="1969032"/>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Positive Images</a:t>
            </a:r>
          </a:p>
          <a:p>
            <a:pPr algn="ctr"/>
            <a:endParaRPr lang="en-GB" sz="600" dirty="0"/>
          </a:p>
          <a:p>
            <a:r>
              <a:rPr lang="en-GB" sz="1500" dirty="0"/>
              <a:t>People with learning disabilities need to have equal participation in education, employment, social and leisure pursuits to challenge negative stereotypes. Positive portrayal in the media is important too.</a:t>
            </a:r>
          </a:p>
        </p:txBody>
      </p:sp>
      <p:sp>
        <p:nvSpPr>
          <p:cNvPr id="19" name="Rectangle: Rounded Corners 18">
            <a:extLst>
              <a:ext uri="{FF2B5EF4-FFF2-40B4-BE49-F238E27FC236}">
                <a16:creationId xmlns:a16="http://schemas.microsoft.com/office/drawing/2014/main" id="{59DAEB12-206A-4E1D-AE23-DD1C8707CCE1}"/>
              </a:ext>
            </a:extLst>
          </p:cNvPr>
          <p:cNvSpPr/>
          <p:nvPr/>
        </p:nvSpPr>
        <p:spPr>
          <a:xfrm>
            <a:off x="165100" y="4661799"/>
            <a:ext cx="5930900" cy="142318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Accessible information</a:t>
            </a:r>
          </a:p>
          <a:p>
            <a:endParaRPr lang="en-GB" sz="700" dirty="0"/>
          </a:p>
          <a:p>
            <a:r>
              <a:rPr lang="en-GB" sz="1400" dirty="0"/>
              <a:t>Most local authorities provide a variety of services to support individuals with learning disabilities. Their teams include health and social care specialists with a variety od roles to help offer support for a variety of individual needs</a:t>
            </a:r>
          </a:p>
        </p:txBody>
      </p:sp>
      <p:sp>
        <p:nvSpPr>
          <p:cNvPr id="20" name="Rectangle: Rounded Corners 19">
            <a:extLst>
              <a:ext uri="{FF2B5EF4-FFF2-40B4-BE49-F238E27FC236}">
                <a16:creationId xmlns:a16="http://schemas.microsoft.com/office/drawing/2014/main" id="{B0D2BEDF-172B-47F8-95A3-F78B46794C29}"/>
              </a:ext>
            </a:extLst>
          </p:cNvPr>
          <p:cNvSpPr/>
          <p:nvPr/>
        </p:nvSpPr>
        <p:spPr>
          <a:xfrm>
            <a:off x="6263845" y="4622606"/>
            <a:ext cx="5688916" cy="1699654"/>
          </a:xfrm>
          <a:prstGeom prst="roundRect">
            <a:avLst/>
          </a:prstGeom>
        </p:spPr>
        <p:style>
          <a:lnRef idx="2">
            <a:schemeClr val="accent6"/>
          </a:lnRef>
          <a:fillRef idx="1">
            <a:schemeClr val="lt1"/>
          </a:fillRef>
          <a:effectRef idx="0">
            <a:schemeClr val="accent6"/>
          </a:effectRef>
          <a:fontRef idx="minor">
            <a:schemeClr val="dk1"/>
          </a:fontRef>
        </p:style>
        <p:txBody>
          <a:bodyPr rtlCol="0" anchor="t"/>
          <a:lstStyle/>
          <a:p>
            <a:pPr algn="ctr"/>
            <a:r>
              <a:rPr lang="en-GB" b="1" dirty="0"/>
              <a:t>Access to services and assessment</a:t>
            </a:r>
          </a:p>
          <a:p>
            <a:pPr algn="ctr"/>
            <a:endParaRPr lang="en-GB" sz="1050" dirty="0"/>
          </a:p>
          <a:p>
            <a:r>
              <a:rPr lang="en-GB" sz="1400" dirty="0"/>
              <a:t>Mencap commissioned a guide in partnership with the Department of Health to  ensure people commissioning services would meet communication needs of individuals with learning disabilities. It is also useful for anyone working or caring for people with  a learning disability (Make it Clear – Mencap)</a:t>
            </a:r>
          </a:p>
        </p:txBody>
      </p:sp>
    </p:spTree>
    <p:extLst>
      <p:ext uri="{BB962C8B-B14F-4D97-AF65-F5344CB8AC3E}">
        <p14:creationId xmlns:p14="http://schemas.microsoft.com/office/powerpoint/2010/main" val="237286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53886" y="90680"/>
            <a:ext cx="828422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LO3: Be able to support individuals with learning difficulties to plan care and support</a:t>
            </a:r>
            <a:endParaRPr lang="en-GB" dirty="0"/>
          </a:p>
        </p:txBody>
      </p:sp>
      <p:sp>
        <p:nvSpPr>
          <p:cNvPr id="2" name="TextBox 1"/>
          <p:cNvSpPr txBox="1"/>
          <p:nvPr/>
        </p:nvSpPr>
        <p:spPr>
          <a:xfrm>
            <a:off x="43542" y="507406"/>
            <a:ext cx="6299201" cy="63709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200" b="1" dirty="0"/>
              <a:t>Support Services</a:t>
            </a:r>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p:txBody>
      </p:sp>
      <p:graphicFrame>
        <p:nvGraphicFramePr>
          <p:cNvPr id="3" name="Table 2"/>
          <p:cNvGraphicFramePr>
            <a:graphicFrameLocks noGrp="1"/>
          </p:cNvGraphicFramePr>
          <p:nvPr>
            <p:extLst>
              <p:ext uri="{D42A27DB-BD31-4B8C-83A1-F6EECF244321}">
                <p14:modId xmlns:p14="http://schemas.microsoft.com/office/powerpoint/2010/main" val="2694535878"/>
              </p:ext>
            </p:extLst>
          </p:nvPr>
        </p:nvGraphicFramePr>
        <p:xfrm>
          <a:off x="104627" y="743485"/>
          <a:ext cx="6180060" cy="6037431"/>
        </p:xfrm>
        <a:graphic>
          <a:graphicData uri="http://schemas.openxmlformats.org/drawingml/2006/table">
            <a:tbl>
              <a:tblPr firstRow="1" bandRow="1">
                <a:tableStyleId>{073A0DAA-6AF3-43AB-8588-CEC1D06C72B9}</a:tableStyleId>
              </a:tblPr>
              <a:tblGrid>
                <a:gridCol w="1685164">
                  <a:extLst>
                    <a:ext uri="{9D8B030D-6E8A-4147-A177-3AD203B41FA5}">
                      <a16:colId xmlns:a16="http://schemas.microsoft.com/office/drawing/2014/main" val="2215685924"/>
                    </a:ext>
                  </a:extLst>
                </a:gridCol>
                <a:gridCol w="4494896">
                  <a:extLst>
                    <a:ext uri="{9D8B030D-6E8A-4147-A177-3AD203B41FA5}">
                      <a16:colId xmlns:a16="http://schemas.microsoft.com/office/drawing/2014/main" val="2771869981"/>
                    </a:ext>
                  </a:extLst>
                </a:gridCol>
              </a:tblGrid>
              <a:tr h="331913">
                <a:tc>
                  <a:txBody>
                    <a:bodyPr/>
                    <a:lstStyle/>
                    <a:p>
                      <a:pPr algn="ctr"/>
                      <a:r>
                        <a:rPr lang="en-GB" sz="1200" dirty="0">
                          <a:solidFill>
                            <a:schemeClr val="bg1"/>
                          </a:solidFill>
                        </a:rPr>
                        <a:t>Organisation</a:t>
                      </a:r>
                    </a:p>
                  </a:txBody>
                  <a:tcPr/>
                </a:tc>
                <a:tc>
                  <a:txBody>
                    <a:bodyPr/>
                    <a:lstStyle/>
                    <a:p>
                      <a:pPr algn="ctr"/>
                      <a:r>
                        <a:rPr lang="en-US" sz="1200" dirty="0"/>
                        <a:t>Definition</a:t>
                      </a:r>
                      <a:endParaRPr lang="en-GB" sz="1200" b="1" dirty="0">
                        <a:solidFill>
                          <a:schemeClr val="tx1"/>
                        </a:solidFill>
                      </a:endParaRPr>
                    </a:p>
                  </a:txBody>
                  <a:tcPr/>
                </a:tc>
                <a:extLst>
                  <a:ext uri="{0D108BD9-81ED-4DB2-BD59-A6C34878D82A}">
                    <a16:rowId xmlns:a16="http://schemas.microsoft.com/office/drawing/2014/main" val="4126794483"/>
                  </a:ext>
                </a:extLst>
              </a:tr>
              <a:tr h="709421">
                <a:tc>
                  <a:txBody>
                    <a:bodyPr/>
                    <a:lstStyle/>
                    <a:p>
                      <a:r>
                        <a:rPr lang="en-US" sz="1100" b="1" dirty="0"/>
                        <a:t>Local Mencap</a:t>
                      </a:r>
                      <a:endParaRPr lang="en-GB" sz="1100" b="1" dirty="0"/>
                    </a:p>
                  </a:txBody>
                  <a:tcPr/>
                </a:tc>
                <a:tc>
                  <a:txBody>
                    <a:bodyPr/>
                    <a:lstStyle/>
                    <a:p>
                      <a:r>
                        <a:rPr lang="en-GB" sz="1100" dirty="0"/>
                        <a:t>support individuals with a learning disability and their families and carers in local communities. Each local group is different and its services can include anything from providing advice and information for family carers, running supported living services or organising social events.</a:t>
                      </a:r>
                    </a:p>
                  </a:txBody>
                  <a:tcPr/>
                </a:tc>
                <a:extLst>
                  <a:ext uri="{0D108BD9-81ED-4DB2-BD59-A6C34878D82A}">
                    <a16:rowId xmlns:a16="http://schemas.microsoft.com/office/drawing/2014/main" val="4206890573"/>
                  </a:ext>
                </a:extLst>
              </a:tr>
              <a:tr h="865494">
                <a:tc>
                  <a:txBody>
                    <a:bodyPr/>
                    <a:lstStyle/>
                    <a:p>
                      <a:r>
                        <a:rPr lang="en-US" sz="1100" b="1" dirty="0"/>
                        <a:t>Down’s Syndrome Association</a:t>
                      </a:r>
                      <a:endParaRPr lang="en-GB" sz="1100" b="1" dirty="0"/>
                    </a:p>
                  </a:txBody>
                  <a:tcPr/>
                </a:tc>
                <a:tc>
                  <a:txBody>
                    <a:bodyPr/>
                    <a:lstStyle/>
                    <a:p>
                      <a:r>
                        <a:rPr lang="en-GB" sz="1100" dirty="0"/>
                        <a:t>Helps individuals with Down’s syndrome to live full and rewarding lives</a:t>
                      </a:r>
                    </a:p>
                    <a:p>
                      <a:r>
                        <a:rPr lang="en-GB" sz="1100" dirty="0"/>
                        <a:t>Runs a helpline and provides information about all aspects of living with Down’s  syndrome.</a:t>
                      </a:r>
                    </a:p>
                    <a:p>
                      <a:r>
                        <a:rPr lang="en-GB" sz="1100" dirty="0"/>
                        <a:t>Advises new parents or anyone with questions as well as promotes and facilitates information exchange between members through various groups. </a:t>
                      </a:r>
                    </a:p>
                  </a:txBody>
                  <a:tcPr/>
                </a:tc>
                <a:extLst>
                  <a:ext uri="{0D108BD9-81ED-4DB2-BD59-A6C34878D82A}">
                    <a16:rowId xmlns:a16="http://schemas.microsoft.com/office/drawing/2014/main" val="1329502768"/>
                  </a:ext>
                </a:extLst>
              </a:tr>
              <a:tr h="865494">
                <a:tc>
                  <a:txBody>
                    <a:bodyPr/>
                    <a:lstStyle/>
                    <a:p>
                      <a:r>
                        <a:rPr lang="en-US" sz="1100" b="1" dirty="0" err="1"/>
                        <a:t>Phab</a:t>
                      </a:r>
                      <a:r>
                        <a:rPr lang="en-US" sz="1100" b="1" dirty="0"/>
                        <a:t> clubs</a:t>
                      </a:r>
                      <a:endParaRPr lang="en-US" sz="1100" b="1" baseline="0" dirty="0"/>
                    </a:p>
                  </a:txBody>
                  <a:tcPr/>
                </a:tc>
                <a:tc>
                  <a:txBody>
                    <a:bodyPr/>
                    <a:lstStyle/>
                    <a:p>
                      <a:r>
                        <a:rPr lang="en-GB" sz="1100" dirty="0"/>
                        <a:t>Promote and encourage individuals of all abilities to come together on equal terms, to achieve complete inclusion within the wider community. It supports a network of clubs for all age ranges, offering activities and holidays that members can share and enjoy together while promoting and encouraging self-confidence and independence in young people of all abilities.</a:t>
                      </a:r>
                    </a:p>
                  </a:txBody>
                  <a:tcPr/>
                </a:tc>
                <a:extLst>
                  <a:ext uri="{0D108BD9-81ED-4DB2-BD59-A6C34878D82A}">
                    <a16:rowId xmlns:a16="http://schemas.microsoft.com/office/drawing/2014/main" val="1211743428"/>
                  </a:ext>
                </a:extLst>
              </a:tr>
              <a:tr h="553349">
                <a:tc>
                  <a:txBody>
                    <a:bodyPr/>
                    <a:lstStyle/>
                    <a:p>
                      <a:r>
                        <a:rPr lang="en-US" sz="1100" b="1" baseline="0" dirty="0"/>
                        <a:t>Residential Care</a:t>
                      </a:r>
                    </a:p>
                  </a:txBody>
                  <a:tcPr/>
                </a:tc>
                <a:tc>
                  <a:txBody>
                    <a:bodyPr/>
                    <a:lstStyle/>
                    <a:p>
                      <a:r>
                        <a:rPr lang="en-GB" sz="1100" dirty="0"/>
                        <a:t>Most residential homes for individuals with learning disabilities are designed and adapted to individual needs. Often residential care is provided in small units so there is a family need to them.</a:t>
                      </a:r>
                    </a:p>
                  </a:txBody>
                  <a:tcPr/>
                </a:tc>
                <a:extLst>
                  <a:ext uri="{0D108BD9-81ED-4DB2-BD59-A6C34878D82A}">
                    <a16:rowId xmlns:a16="http://schemas.microsoft.com/office/drawing/2014/main" val="688285124"/>
                  </a:ext>
                </a:extLst>
              </a:tr>
              <a:tr h="553349">
                <a:tc>
                  <a:txBody>
                    <a:bodyPr/>
                    <a:lstStyle/>
                    <a:p>
                      <a:r>
                        <a:rPr lang="en-US" sz="1100" b="1" baseline="0" dirty="0"/>
                        <a:t>Short term breaks / respite care</a:t>
                      </a:r>
                    </a:p>
                  </a:txBody>
                  <a:tcPr/>
                </a:tc>
                <a:tc>
                  <a:txBody>
                    <a:bodyPr/>
                    <a:lstStyle/>
                    <a:p>
                      <a:r>
                        <a:rPr lang="en-GB" sz="1100" dirty="0"/>
                        <a:t>Short break for families caring for relatives with disabilities. Provides a break for carers and individuals from usual routines to improve the quality of their lives and support their relationships</a:t>
                      </a:r>
                    </a:p>
                  </a:txBody>
                  <a:tcPr/>
                </a:tc>
                <a:extLst>
                  <a:ext uri="{0D108BD9-81ED-4DB2-BD59-A6C34878D82A}">
                    <a16:rowId xmlns:a16="http://schemas.microsoft.com/office/drawing/2014/main" val="2693422370"/>
                  </a:ext>
                </a:extLst>
              </a:tr>
              <a:tr h="553349">
                <a:tc>
                  <a:txBody>
                    <a:bodyPr/>
                    <a:lstStyle/>
                    <a:p>
                      <a:r>
                        <a:rPr lang="en-US" sz="1100" b="1" baseline="0" dirty="0"/>
                        <a:t>Special Educational Needs provision in schools</a:t>
                      </a:r>
                    </a:p>
                  </a:txBody>
                  <a:tcPr/>
                </a:tc>
                <a:tc>
                  <a:txBody>
                    <a:bodyPr/>
                    <a:lstStyle/>
                    <a:p>
                      <a:r>
                        <a:rPr lang="en-GB" sz="1100" dirty="0"/>
                        <a:t>Most children will get support they need from their local school, but some support needs a special statement drawn up for them – Educational Health and Care Plan (EHCP).</a:t>
                      </a:r>
                    </a:p>
                  </a:txBody>
                  <a:tcPr/>
                </a:tc>
                <a:extLst>
                  <a:ext uri="{0D108BD9-81ED-4DB2-BD59-A6C34878D82A}">
                    <a16:rowId xmlns:a16="http://schemas.microsoft.com/office/drawing/2014/main" val="2441068905"/>
                  </a:ext>
                </a:extLst>
              </a:tr>
              <a:tr h="553349">
                <a:tc>
                  <a:txBody>
                    <a:bodyPr/>
                    <a:lstStyle/>
                    <a:p>
                      <a:r>
                        <a:rPr lang="en-US" sz="1100" b="1" baseline="0" dirty="0"/>
                        <a:t>Supported living</a:t>
                      </a:r>
                    </a:p>
                  </a:txBody>
                  <a:tcPr/>
                </a:tc>
                <a:tc>
                  <a:txBody>
                    <a:bodyPr/>
                    <a:lstStyle/>
                    <a:p>
                      <a:r>
                        <a:rPr lang="en-GB" sz="1100" dirty="0"/>
                        <a:t>Enables individuals to live in their own home. They may share with others or individually and gain support for some of their daily tasks to support independent living. </a:t>
                      </a:r>
                    </a:p>
                  </a:txBody>
                  <a:tcPr/>
                </a:tc>
                <a:extLst>
                  <a:ext uri="{0D108BD9-81ED-4DB2-BD59-A6C34878D82A}">
                    <a16:rowId xmlns:a16="http://schemas.microsoft.com/office/drawing/2014/main" val="2641434926"/>
                  </a:ext>
                </a:extLst>
              </a:tr>
              <a:tr h="539158">
                <a:tc>
                  <a:txBody>
                    <a:bodyPr/>
                    <a:lstStyle/>
                    <a:p>
                      <a:r>
                        <a:rPr lang="en-US" sz="1100" b="1" baseline="0" dirty="0"/>
                        <a:t>Employment services</a:t>
                      </a:r>
                    </a:p>
                  </a:txBody>
                  <a:tcPr/>
                </a:tc>
                <a:tc>
                  <a:txBody>
                    <a:bodyPr/>
                    <a:lstStyle/>
                    <a:p>
                      <a:r>
                        <a:rPr lang="en-GB" sz="1100" dirty="0"/>
                        <a:t>The most common tool used to support people with a learning disability is called supported employment. </a:t>
                      </a:r>
                    </a:p>
                  </a:txBody>
                  <a:tcPr/>
                </a:tc>
                <a:extLst>
                  <a:ext uri="{0D108BD9-81ED-4DB2-BD59-A6C34878D82A}">
                    <a16:rowId xmlns:a16="http://schemas.microsoft.com/office/drawing/2014/main" val="1910347171"/>
                  </a:ext>
                </a:extLst>
              </a:tr>
            </a:tbl>
          </a:graphicData>
        </a:graphic>
      </p:graphicFrame>
      <p:pic>
        <p:nvPicPr>
          <p:cNvPr id="7" name="Picture 6">
            <a:extLst>
              <a:ext uri="{FF2B5EF4-FFF2-40B4-BE49-F238E27FC236}">
                <a16:creationId xmlns:a16="http://schemas.microsoft.com/office/drawing/2014/main" id="{149310BC-000D-43A1-9026-7434C732F554}"/>
              </a:ext>
            </a:extLst>
          </p:cNvPr>
          <p:cNvPicPr>
            <a:picLocks noChangeAspect="1"/>
          </p:cNvPicPr>
          <p:nvPr/>
        </p:nvPicPr>
        <p:blipFill rotWithShape="1">
          <a:blip r:embed="rId2"/>
          <a:srcRect r="7389"/>
          <a:stretch/>
        </p:blipFill>
        <p:spPr>
          <a:xfrm>
            <a:off x="6746140" y="507406"/>
            <a:ext cx="5157241" cy="5873378"/>
          </a:xfrm>
          <a:prstGeom prst="rect">
            <a:avLst/>
          </a:prstGeom>
        </p:spPr>
      </p:pic>
    </p:spTree>
    <p:extLst>
      <p:ext uri="{BB962C8B-B14F-4D97-AF65-F5344CB8AC3E}">
        <p14:creationId xmlns:p14="http://schemas.microsoft.com/office/powerpoint/2010/main" val="2191801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53886" y="90680"/>
            <a:ext cx="828422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LO3: Be able to support individuals with learning difficulties to plan care and support</a:t>
            </a:r>
            <a:endParaRPr lang="en-GB" dirty="0"/>
          </a:p>
        </p:txBody>
      </p:sp>
      <p:sp>
        <p:nvSpPr>
          <p:cNvPr id="2" name="TextBox 1"/>
          <p:cNvSpPr txBox="1"/>
          <p:nvPr/>
        </p:nvSpPr>
        <p:spPr>
          <a:xfrm>
            <a:off x="43542" y="507406"/>
            <a:ext cx="12043831"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200" b="1" dirty="0"/>
              <a:t>Initial Assessments</a:t>
            </a:r>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p:txBody>
      </p:sp>
      <p:graphicFrame>
        <p:nvGraphicFramePr>
          <p:cNvPr id="3" name="Table 2"/>
          <p:cNvGraphicFramePr>
            <a:graphicFrameLocks noGrp="1"/>
          </p:cNvGraphicFramePr>
          <p:nvPr>
            <p:extLst>
              <p:ext uri="{D42A27DB-BD31-4B8C-83A1-F6EECF244321}">
                <p14:modId xmlns:p14="http://schemas.microsoft.com/office/powerpoint/2010/main" val="3249368469"/>
              </p:ext>
            </p:extLst>
          </p:nvPr>
        </p:nvGraphicFramePr>
        <p:xfrm>
          <a:off x="104626" y="743485"/>
          <a:ext cx="11846073" cy="2697034"/>
        </p:xfrm>
        <a:graphic>
          <a:graphicData uri="http://schemas.openxmlformats.org/drawingml/2006/table">
            <a:tbl>
              <a:tblPr firstRow="1" bandRow="1">
                <a:tableStyleId>{D7AC3CCA-C797-4891-BE02-D94E43425B78}</a:tableStyleId>
              </a:tblPr>
              <a:tblGrid>
                <a:gridCol w="1876574">
                  <a:extLst>
                    <a:ext uri="{9D8B030D-6E8A-4147-A177-3AD203B41FA5}">
                      <a16:colId xmlns:a16="http://schemas.microsoft.com/office/drawing/2014/main" val="2215685924"/>
                    </a:ext>
                  </a:extLst>
                </a:gridCol>
                <a:gridCol w="9969499">
                  <a:extLst>
                    <a:ext uri="{9D8B030D-6E8A-4147-A177-3AD203B41FA5}">
                      <a16:colId xmlns:a16="http://schemas.microsoft.com/office/drawing/2014/main" val="2771869981"/>
                    </a:ext>
                  </a:extLst>
                </a:gridCol>
              </a:tblGrid>
              <a:tr h="560684">
                <a:tc>
                  <a:txBody>
                    <a:bodyPr/>
                    <a:lstStyle/>
                    <a:p>
                      <a:r>
                        <a:rPr lang="en-US" sz="1100" b="1" dirty="0"/>
                        <a:t>Specialist Assessments</a:t>
                      </a:r>
                      <a:endParaRPr lang="en-GB" sz="1100" b="1" dirty="0"/>
                    </a:p>
                  </a:txBody>
                  <a:tcPr/>
                </a:tc>
                <a:tc>
                  <a:txBody>
                    <a:bodyPr/>
                    <a:lstStyle/>
                    <a:p>
                      <a:r>
                        <a:rPr lang="en-GB" sz="1100" dirty="0"/>
                        <a:t>Some conditions are easier to diagnose than others. Some may be told that their child has a ‘global learning delay’ which means that they will take more time to reach milestones. </a:t>
                      </a:r>
                    </a:p>
                    <a:p>
                      <a:r>
                        <a:rPr lang="en-GB" sz="1100" dirty="0"/>
                        <a:t>Sometimes getting diagnoses is a problem – GP will refer to a paediatrician who will assess their condition</a:t>
                      </a:r>
                    </a:p>
                  </a:txBody>
                  <a:tcPr/>
                </a:tc>
                <a:extLst>
                  <a:ext uri="{0D108BD9-81ED-4DB2-BD59-A6C34878D82A}">
                    <a16:rowId xmlns:a16="http://schemas.microsoft.com/office/drawing/2014/main" val="4206890573"/>
                  </a:ext>
                </a:extLst>
              </a:tr>
              <a:tr h="385870">
                <a:tc>
                  <a:txBody>
                    <a:bodyPr/>
                    <a:lstStyle/>
                    <a:p>
                      <a:r>
                        <a:rPr lang="en-US" sz="1100" b="1" dirty="0"/>
                        <a:t>Person </a:t>
                      </a:r>
                      <a:r>
                        <a:rPr lang="en-US" sz="1100" b="1" dirty="0" err="1"/>
                        <a:t>Centred</a:t>
                      </a:r>
                      <a:r>
                        <a:rPr lang="en-US" sz="1100" b="1" dirty="0"/>
                        <a:t> plans</a:t>
                      </a:r>
                      <a:endParaRPr lang="en-GB" sz="1100" b="1" dirty="0"/>
                    </a:p>
                  </a:txBody>
                  <a:tcPr/>
                </a:tc>
                <a:tc>
                  <a:txBody>
                    <a:bodyPr/>
                    <a:lstStyle/>
                    <a:p>
                      <a:r>
                        <a:rPr lang="en-GB" sz="1100"/>
                        <a:t>Helps an individual plan all aspects of their life, ensuring they remain central to the creation of any plan. Individual rmailns in control of any plan made.. </a:t>
                      </a:r>
                      <a:endParaRPr lang="en-GB" sz="1100" dirty="0"/>
                    </a:p>
                  </a:txBody>
                  <a:tcPr/>
                </a:tc>
                <a:extLst>
                  <a:ext uri="{0D108BD9-81ED-4DB2-BD59-A6C34878D82A}">
                    <a16:rowId xmlns:a16="http://schemas.microsoft.com/office/drawing/2014/main" val="1329502768"/>
                  </a:ext>
                </a:extLst>
              </a:tr>
              <a:tr h="402542">
                <a:tc>
                  <a:txBody>
                    <a:bodyPr/>
                    <a:lstStyle/>
                    <a:p>
                      <a:r>
                        <a:rPr lang="en-US" sz="1100" b="1" dirty="0"/>
                        <a:t>Individual learning plans / Individual educational plans</a:t>
                      </a:r>
                      <a:endParaRPr lang="en-US" sz="1100" b="1" baseline="0" dirty="0"/>
                    </a:p>
                  </a:txBody>
                  <a:tcPr/>
                </a:tc>
                <a:tc>
                  <a:txBody>
                    <a:bodyPr/>
                    <a:lstStyle/>
                    <a:p>
                      <a:r>
                        <a:rPr lang="en-GB" sz="1100" dirty="0"/>
                        <a:t>Designed for children with SEN needs to help them gets the most out of education. Builds on the curriculum that a child with learning disabilities is following, setting out strategies used to meet their needs.</a:t>
                      </a:r>
                    </a:p>
                  </a:txBody>
                  <a:tcPr/>
                </a:tc>
                <a:extLst>
                  <a:ext uri="{0D108BD9-81ED-4DB2-BD59-A6C34878D82A}">
                    <a16:rowId xmlns:a16="http://schemas.microsoft.com/office/drawing/2014/main" val="1211743428"/>
                  </a:ext>
                </a:extLst>
              </a:tr>
              <a:tr h="402542">
                <a:tc>
                  <a:txBody>
                    <a:bodyPr/>
                    <a:lstStyle/>
                    <a:p>
                      <a:r>
                        <a:rPr lang="en-US" sz="1100" b="1" baseline="0" dirty="0"/>
                        <a:t>Education and health care plan</a:t>
                      </a:r>
                    </a:p>
                  </a:txBody>
                  <a:tcPr/>
                </a:tc>
                <a:tc>
                  <a:txBody>
                    <a:bodyPr/>
                    <a:lstStyle/>
                    <a:p>
                      <a:r>
                        <a:rPr lang="en-GB" sz="1100" dirty="0"/>
                        <a:t>A needs assessment with involvement from different professional sin education, health and social care. The local authority reviews assessment and decides whether ECHP is needed or not. </a:t>
                      </a:r>
                    </a:p>
                  </a:txBody>
                  <a:tcPr/>
                </a:tc>
                <a:extLst>
                  <a:ext uri="{0D108BD9-81ED-4DB2-BD59-A6C34878D82A}">
                    <a16:rowId xmlns:a16="http://schemas.microsoft.com/office/drawing/2014/main" val="688285124"/>
                  </a:ext>
                </a:extLst>
              </a:tr>
              <a:tr h="385870">
                <a:tc>
                  <a:txBody>
                    <a:bodyPr/>
                    <a:lstStyle/>
                    <a:p>
                      <a:r>
                        <a:rPr lang="en-US" sz="1100" b="1" baseline="0" dirty="0"/>
                        <a:t>Multi-disciplinary approach</a:t>
                      </a:r>
                    </a:p>
                  </a:txBody>
                  <a:tcPr/>
                </a:tc>
                <a:tc>
                  <a:txBody>
                    <a:bodyPr/>
                    <a:lstStyle/>
                    <a:p>
                      <a:r>
                        <a:rPr lang="en-GB" sz="1100" dirty="0"/>
                        <a:t>Involves a range of professionals from different specialities, from several organisations, working together to deliver comprehensive care for an individual.</a:t>
                      </a:r>
                    </a:p>
                  </a:txBody>
                  <a:tcPr/>
                </a:tc>
                <a:extLst>
                  <a:ext uri="{0D108BD9-81ED-4DB2-BD59-A6C34878D82A}">
                    <a16:rowId xmlns:a16="http://schemas.microsoft.com/office/drawing/2014/main" val="2693422370"/>
                  </a:ext>
                </a:extLst>
              </a:tr>
              <a:tr h="477494">
                <a:tc>
                  <a:txBody>
                    <a:bodyPr/>
                    <a:lstStyle/>
                    <a:p>
                      <a:r>
                        <a:rPr lang="en-US" sz="1100" b="1" baseline="0" dirty="0"/>
                        <a:t>Safeguarding</a:t>
                      </a:r>
                    </a:p>
                  </a:txBody>
                  <a:tcPr/>
                </a:tc>
                <a:tc>
                  <a:txBody>
                    <a:bodyPr/>
                    <a:lstStyle/>
                    <a:p>
                      <a:r>
                        <a:rPr lang="en-GB" sz="1100" dirty="0"/>
                        <a:t>Social care plays an important role in helping individuals with care and support needs to live full lives. This includes preventing abuse, minimising risk without taking control away from individuals, and responding proportionately if abuse or neglect has occurred. </a:t>
                      </a:r>
                    </a:p>
                  </a:txBody>
                  <a:tcPr/>
                </a:tc>
                <a:extLst>
                  <a:ext uri="{0D108BD9-81ED-4DB2-BD59-A6C34878D82A}">
                    <a16:rowId xmlns:a16="http://schemas.microsoft.com/office/drawing/2014/main" val="2441068905"/>
                  </a:ext>
                </a:extLst>
              </a:tr>
            </a:tbl>
          </a:graphicData>
        </a:graphic>
      </p:graphicFrame>
      <p:sp>
        <p:nvSpPr>
          <p:cNvPr id="15" name="TextBox 14">
            <a:extLst>
              <a:ext uri="{FF2B5EF4-FFF2-40B4-BE49-F238E27FC236}">
                <a16:creationId xmlns:a16="http://schemas.microsoft.com/office/drawing/2014/main" id="{AACEE2F8-CF2E-46CF-8650-A7651848D1BA}"/>
              </a:ext>
            </a:extLst>
          </p:cNvPr>
          <p:cNvSpPr txBox="1"/>
          <p:nvPr/>
        </p:nvSpPr>
        <p:spPr>
          <a:xfrm>
            <a:off x="58056" y="3572760"/>
            <a:ext cx="12043831"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200" b="1" dirty="0"/>
              <a:t>Legislation Referring to Learning Difficulties</a:t>
            </a:r>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a:p>
            <a:pPr algn="ctr"/>
            <a:endParaRPr lang="en-GB" sz="1200" b="1" dirty="0"/>
          </a:p>
        </p:txBody>
      </p:sp>
      <p:graphicFrame>
        <p:nvGraphicFramePr>
          <p:cNvPr id="16" name="Table 15">
            <a:extLst>
              <a:ext uri="{FF2B5EF4-FFF2-40B4-BE49-F238E27FC236}">
                <a16:creationId xmlns:a16="http://schemas.microsoft.com/office/drawing/2014/main" id="{C51EED43-872D-4631-9087-4DE257AC04D8}"/>
              </a:ext>
            </a:extLst>
          </p:cNvPr>
          <p:cNvGraphicFramePr>
            <a:graphicFrameLocks noGrp="1"/>
          </p:cNvGraphicFramePr>
          <p:nvPr>
            <p:extLst>
              <p:ext uri="{D42A27DB-BD31-4B8C-83A1-F6EECF244321}">
                <p14:modId xmlns:p14="http://schemas.microsoft.com/office/powerpoint/2010/main" val="3498661307"/>
              </p:ext>
            </p:extLst>
          </p:nvPr>
        </p:nvGraphicFramePr>
        <p:xfrm>
          <a:off x="104626" y="3790473"/>
          <a:ext cx="11846073" cy="3035558"/>
        </p:xfrm>
        <a:graphic>
          <a:graphicData uri="http://schemas.openxmlformats.org/drawingml/2006/table">
            <a:tbl>
              <a:tblPr firstRow="1" bandRow="1">
                <a:tableStyleId>{D7AC3CCA-C797-4891-BE02-D94E43425B78}</a:tableStyleId>
              </a:tblPr>
              <a:tblGrid>
                <a:gridCol w="2130574">
                  <a:extLst>
                    <a:ext uri="{9D8B030D-6E8A-4147-A177-3AD203B41FA5}">
                      <a16:colId xmlns:a16="http://schemas.microsoft.com/office/drawing/2014/main" val="2215685924"/>
                    </a:ext>
                  </a:extLst>
                </a:gridCol>
                <a:gridCol w="9715499">
                  <a:extLst>
                    <a:ext uri="{9D8B030D-6E8A-4147-A177-3AD203B41FA5}">
                      <a16:colId xmlns:a16="http://schemas.microsoft.com/office/drawing/2014/main" val="2771869981"/>
                    </a:ext>
                  </a:extLst>
                </a:gridCol>
              </a:tblGrid>
              <a:tr h="707704">
                <a:tc>
                  <a:txBody>
                    <a:bodyPr/>
                    <a:lstStyle/>
                    <a:p>
                      <a:r>
                        <a:rPr lang="en-US" sz="1100" b="1" dirty="0"/>
                        <a:t>NHS and community Care Act (1990)</a:t>
                      </a:r>
                      <a:endParaRPr lang="en-GB" sz="1100" b="1" dirty="0"/>
                    </a:p>
                  </a:txBody>
                  <a:tcPr/>
                </a:tc>
                <a:tc>
                  <a:txBody>
                    <a:bodyPr/>
                    <a:lstStyle/>
                    <a:p>
                      <a:r>
                        <a:rPr lang="en-GB" sz="1100" b="0" dirty="0"/>
                        <a:t>Introduced a requirement for local authorities to help vulnerable adults remain in the community, preventing or delaying admission to institutional care. The Act requires local authorities to carry out assessments of people who ‘appear to be in need’ of community care services, and to arrange packages of care. Most social services departments operate a set of ‘eligibility criteria’ that define who is eligible for an assessment of need as well as support from services. The assessment process has largely been subsumed under the Single Assessment Process.</a:t>
                      </a:r>
                    </a:p>
                  </a:txBody>
                  <a:tcPr/>
                </a:tc>
                <a:extLst>
                  <a:ext uri="{0D108BD9-81ED-4DB2-BD59-A6C34878D82A}">
                    <a16:rowId xmlns:a16="http://schemas.microsoft.com/office/drawing/2014/main" val="4206890573"/>
                  </a:ext>
                </a:extLst>
              </a:tr>
              <a:tr h="396314">
                <a:tc>
                  <a:txBody>
                    <a:bodyPr/>
                    <a:lstStyle/>
                    <a:p>
                      <a:r>
                        <a:rPr lang="en-US" sz="1100" b="1" dirty="0"/>
                        <a:t>Mental Health Acts (2007)</a:t>
                      </a:r>
                      <a:endParaRPr lang="en-GB" sz="1100" b="1" dirty="0"/>
                    </a:p>
                  </a:txBody>
                  <a:tcPr/>
                </a:tc>
                <a:tc>
                  <a:txBody>
                    <a:bodyPr/>
                    <a:lstStyle/>
                    <a:p>
                      <a:r>
                        <a:rPr lang="en-GB" sz="1100" dirty="0"/>
                        <a:t>Power to enforce compulsory detention when necessary for safety of their own health or others. Ensure patients receive the care they need to protect them and public from harm, support modernised services and strengthens patient safeguards</a:t>
                      </a:r>
                    </a:p>
                  </a:txBody>
                  <a:tcPr/>
                </a:tc>
                <a:extLst>
                  <a:ext uri="{0D108BD9-81ED-4DB2-BD59-A6C34878D82A}">
                    <a16:rowId xmlns:a16="http://schemas.microsoft.com/office/drawing/2014/main" val="1329502768"/>
                  </a:ext>
                </a:extLst>
              </a:tr>
              <a:tr h="289568">
                <a:tc>
                  <a:txBody>
                    <a:bodyPr/>
                    <a:lstStyle/>
                    <a:p>
                      <a:r>
                        <a:rPr lang="en-US" sz="1100" b="1" baseline="0" dirty="0"/>
                        <a:t>Mental Capacity Act (2005)</a:t>
                      </a:r>
                    </a:p>
                  </a:txBody>
                  <a:tcPr/>
                </a:tc>
                <a:tc>
                  <a:txBody>
                    <a:bodyPr/>
                    <a:lstStyle/>
                    <a:p>
                      <a:r>
                        <a:rPr lang="en-GB" sz="1100" dirty="0"/>
                        <a:t>Puts into place a process to decide whether someone has mental capacity to make their own decisions about their care and treatment.</a:t>
                      </a:r>
                    </a:p>
                  </a:txBody>
                  <a:tcPr/>
                </a:tc>
                <a:extLst>
                  <a:ext uri="{0D108BD9-81ED-4DB2-BD59-A6C34878D82A}">
                    <a16:rowId xmlns:a16="http://schemas.microsoft.com/office/drawing/2014/main" val="1211743428"/>
                  </a:ext>
                </a:extLst>
              </a:tr>
              <a:tr h="396314">
                <a:tc>
                  <a:txBody>
                    <a:bodyPr/>
                    <a:lstStyle/>
                    <a:p>
                      <a:r>
                        <a:rPr lang="en-US" sz="1100" b="1" baseline="0" dirty="0"/>
                        <a:t>Equality Act (2010)</a:t>
                      </a:r>
                    </a:p>
                  </a:txBody>
                  <a:tcPr/>
                </a:tc>
                <a:tc>
                  <a:txBody>
                    <a:bodyPr/>
                    <a:lstStyle/>
                    <a:p>
                      <a:r>
                        <a:rPr lang="en-GB" sz="1100" dirty="0"/>
                        <a:t>Protects people from discriminatory practice on the basis of 9 main principles – age, disability, gender reassignment, pregnancy and maternity, race, religion/belief, sex and sexual orientation. </a:t>
                      </a:r>
                    </a:p>
                  </a:txBody>
                  <a:tcPr/>
                </a:tc>
                <a:extLst>
                  <a:ext uri="{0D108BD9-81ED-4DB2-BD59-A6C34878D82A}">
                    <a16:rowId xmlns:a16="http://schemas.microsoft.com/office/drawing/2014/main" val="688285124"/>
                  </a:ext>
                </a:extLst>
              </a:tr>
              <a:tr h="396314">
                <a:tc>
                  <a:txBody>
                    <a:bodyPr/>
                    <a:lstStyle/>
                    <a:p>
                      <a:r>
                        <a:rPr lang="en-US" sz="1100" b="1" baseline="0" dirty="0"/>
                        <a:t>Human Right Act (1998)</a:t>
                      </a:r>
                    </a:p>
                  </a:txBody>
                  <a:tcPr/>
                </a:tc>
                <a:tc>
                  <a:txBody>
                    <a:bodyPr/>
                    <a:lstStyle/>
                    <a:p>
                      <a:r>
                        <a:rPr lang="en-GB" sz="1100" dirty="0"/>
                        <a:t>The legal framework for human rights requires that health and social care workers, alongside other providers of public services, must respect the dignity of people using services.</a:t>
                      </a:r>
                    </a:p>
                  </a:txBody>
                  <a:tcPr/>
                </a:tc>
                <a:extLst>
                  <a:ext uri="{0D108BD9-81ED-4DB2-BD59-A6C34878D82A}">
                    <a16:rowId xmlns:a16="http://schemas.microsoft.com/office/drawing/2014/main" val="2693422370"/>
                  </a:ext>
                </a:extLst>
              </a:tr>
              <a:tr h="240619">
                <a:tc>
                  <a:txBody>
                    <a:bodyPr/>
                    <a:lstStyle/>
                    <a:p>
                      <a:r>
                        <a:rPr lang="en-US" sz="1100" b="1" baseline="0" dirty="0"/>
                        <a:t>Children and Family's Act (2014)</a:t>
                      </a:r>
                    </a:p>
                  </a:txBody>
                  <a:tcPr/>
                </a:tc>
                <a:tc>
                  <a:txBody>
                    <a:bodyPr/>
                    <a:lstStyle/>
                    <a:p>
                      <a:r>
                        <a:rPr lang="en-GB" sz="1100" dirty="0"/>
                        <a:t>Sets out requirements that education, health and care services should work together to provide joined-up support across all areas of a child’s or young person’s life.</a:t>
                      </a:r>
                    </a:p>
                  </a:txBody>
                  <a:tcPr/>
                </a:tc>
                <a:extLst>
                  <a:ext uri="{0D108BD9-81ED-4DB2-BD59-A6C34878D82A}">
                    <a16:rowId xmlns:a16="http://schemas.microsoft.com/office/drawing/2014/main" val="2441068905"/>
                  </a:ext>
                </a:extLst>
              </a:tr>
              <a:tr h="444750">
                <a:tc>
                  <a:txBody>
                    <a:bodyPr/>
                    <a:lstStyle/>
                    <a:p>
                      <a:r>
                        <a:rPr lang="en-US" sz="1100" b="1" baseline="0" dirty="0"/>
                        <a:t>The Care Act (2014) </a:t>
                      </a:r>
                    </a:p>
                  </a:txBody>
                  <a:tcPr/>
                </a:tc>
                <a:tc>
                  <a:txBody>
                    <a:bodyPr/>
                    <a:lstStyle/>
                    <a:p>
                      <a:r>
                        <a:rPr lang="en-GB" sz="1100" dirty="0"/>
                        <a:t>Aims to keep the individual at the centre of their own care to meet their specific needs, thereby ensuring their wellbeing</a:t>
                      </a:r>
                    </a:p>
                  </a:txBody>
                  <a:tcPr/>
                </a:tc>
                <a:extLst>
                  <a:ext uri="{0D108BD9-81ED-4DB2-BD59-A6C34878D82A}">
                    <a16:rowId xmlns:a16="http://schemas.microsoft.com/office/drawing/2014/main" val="4221958615"/>
                  </a:ext>
                </a:extLst>
              </a:tr>
            </a:tbl>
          </a:graphicData>
        </a:graphic>
      </p:graphicFrame>
    </p:spTree>
    <p:extLst>
      <p:ext uri="{BB962C8B-B14F-4D97-AF65-F5344CB8AC3E}">
        <p14:creationId xmlns:p14="http://schemas.microsoft.com/office/powerpoint/2010/main" val="211906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53886" y="90680"/>
            <a:ext cx="828422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LO3: Be able to support individuals with learning difficulties to plan care and support</a:t>
            </a:r>
            <a:endParaRPr lang="en-GB" dirty="0"/>
          </a:p>
        </p:txBody>
      </p:sp>
      <p:graphicFrame>
        <p:nvGraphicFramePr>
          <p:cNvPr id="6" name="Table 5">
            <a:extLst>
              <a:ext uri="{FF2B5EF4-FFF2-40B4-BE49-F238E27FC236}">
                <a16:creationId xmlns:a16="http://schemas.microsoft.com/office/drawing/2014/main" id="{AADBE2EB-A45A-4AA0-AFC0-AE5C527AB41E}"/>
              </a:ext>
            </a:extLst>
          </p:cNvPr>
          <p:cNvGraphicFramePr>
            <a:graphicFrameLocks noGrp="1"/>
          </p:cNvGraphicFramePr>
          <p:nvPr>
            <p:extLst>
              <p:ext uri="{D42A27DB-BD31-4B8C-83A1-F6EECF244321}">
                <p14:modId xmlns:p14="http://schemas.microsoft.com/office/powerpoint/2010/main" val="940367649"/>
              </p:ext>
            </p:extLst>
          </p:nvPr>
        </p:nvGraphicFramePr>
        <p:xfrm>
          <a:off x="172962" y="568301"/>
          <a:ext cx="11846073" cy="2240288"/>
        </p:xfrm>
        <a:graphic>
          <a:graphicData uri="http://schemas.openxmlformats.org/drawingml/2006/table">
            <a:tbl>
              <a:tblPr firstRow="1" bandRow="1">
                <a:tableStyleId>{D7AC3CCA-C797-4891-BE02-D94E43425B78}</a:tableStyleId>
              </a:tblPr>
              <a:tblGrid>
                <a:gridCol w="2130574">
                  <a:extLst>
                    <a:ext uri="{9D8B030D-6E8A-4147-A177-3AD203B41FA5}">
                      <a16:colId xmlns:a16="http://schemas.microsoft.com/office/drawing/2014/main" val="2215685924"/>
                    </a:ext>
                  </a:extLst>
                </a:gridCol>
                <a:gridCol w="9715499">
                  <a:extLst>
                    <a:ext uri="{9D8B030D-6E8A-4147-A177-3AD203B41FA5}">
                      <a16:colId xmlns:a16="http://schemas.microsoft.com/office/drawing/2014/main" val="2771869981"/>
                    </a:ext>
                  </a:extLst>
                </a:gridCol>
              </a:tblGrid>
              <a:tr h="707704">
                <a:tc>
                  <a:txBody>
                    <a:bodyPr/>
                    <a:lstStyle/>
                    <a:p>
                      <a:r>
                        <a:rPr lang="en-US" sz="1100" b="1" dirty="0"/>
                        <a:t>Guidance</a:t>
                      </a:r>
                      <a:endParaRPr lang="en-GB" sz="1100" b="1" dirty="0"/>
                    </a:p>
                  </a:txBody>
                  <a:tcPr/>
                </a:tc>
                <a:tc>
                  <a:txBody>
                    <a:bodyPr/>
                    <a:lstStyle/>
                    <a:p>
                      <a:r>
                        <a:rPr lang="en-GB" sz="1100" b="0" dirty="0"/>
                        <a:t>Can be statutory (legally enforceable) or non-statutory. Provides advice and assistance for putting provisions of law into actions. </a:t>
                      </a:r>
                    </a:p>
                    <a:p>
                      <a:r>
                        <a:rPr lang="en-GB" sz="1100" b="0" dirty="0"/>
                        <a:t>Statutory guidance must be followed unless there is a valid reason not to do so.</a:t>
                      </a:r>
                    </a:p>
                    <a:p>
                      <a:r>
                        <a:rPr lang="en-GB" sz="1100" b="0" dirty="0"/>
                        <a:t>E.g. Code of Practice under The Mental Health Capacity Act is statutory guidance. Non-statutory guidance is more advisory in nature and may be in an informal form (e.g. leaflet).</a:t>
                      </a:r>
                    </a:p>
                  </a:txBody>
                  <a:tcPr/>
                </a:tc>
                <a:extLst>
                  <a:ext uri="{0D108BD9-81ED-4DB2-BD59-A6C34878D82A}">
                    <a16:rowId xmlns:a16="http://schemas.microsoft.com/office/drawing/2014/main" val="4206890573"/>
                  </a:ext>
                </a:extLst>
              </a:tr>
              <a:tr h="396314">
                <a:tc>
                  <a:txBody>
                    <a:bodyPr/>
                    <a:lstStyle/>
                    <a:p>
                      <a:r>
                        <a:rPr lang="en-US" sz="1100" b="1" dirty="0"/>
                        <a:t>Policies</a:t>
                      </a:r>
                      <a:endParaRPr lang="en-GB" sz="1100" b="1" dirty="0"/>
                    </a:p>
                  </a:txBody>
                  <a:tcPr/>
                </a:tc>
                <a:tc>
                  <a:txBody>
                    <a:bodyPr/>
                    <a:lstStyle/>
                    <a:p>
                      <a:r>
                        <a:rPr lang="en-GB" sz="1100" dirty="0"/>
                        <a:t>All health and social care organisations have written policies in place to protect staff and service users. These are based on legislation and ensure staff and individuals follow the same principles of care.</a:t>
                      </a:r>
                    </a:p>
                    <a:p>
                      <a:r>
                        <a:rPr lang="en-GB" sz="1100" dirty="0"/>
                        <a:t>Policies should be drawn up with the input of all concerned so that they feel empowered</a:t>
                      </a:r>
                    </a:p>
                    <a:p>
                      <a:r>
                        <a:rPr lang="en-GB" sz="1100" dirty="0"/>
                        <a:t>E.g. if there is an issue with safeguarding and a staff member is unsure what to do they should check their safeguarding policy.</a:t>
                      </a:r>
                    </a:p>
                  </a:txBody>
                  <a:tcPr/>
                </a:tc>
                <a:extLst>
                  <a:ext uri="{0D108BD9-81ED-4DB2-BD59-A6C34878D82A}">
                    <a16:rowId xmlns:a16="http://schemas.microsoft.com/office/drawing/2014/main" val="1329502768"/>
                  </a:ext>
                </a:extLst>
              </a:tr>
              <a:tr h="289568">
                <a:tc>
                  <a:txBody>
                    <a:bodyPr/>
                    <a:lstStyle/>
                    <a:p>
                      <a:r>
                        <a:rPr lang="en-US" sz="1100" b="1" baseline="0" dirty="0"/>
                        <a:t>Charters</a:t>
                      </a:r>
                    </a:p>
                  </a:txBody>
                  <a:tcPr/>
                </a:tc>
                <a:tc>
                  <a:txBody>
                    <a:bodyPr/>
                    <a:lstStyle/>
                    <a:p>
                      <a:r>
                        <a:rPr lang="en-GB" sz="1100" dirty="0"/>
                        <a:t>A series of pledges giving organisations clear frameworks for improving practice. They help define the quality of care that service users expect.</a:t>
                      </a:r>
                    </a:p>
                  </a:txBody>
                  <a:tcPr/>
                </a:tc>
                <a:extLst>
                  <a:ext uri="{0D108BD9-81ED-4DB2-BD59-A6C34878D82A}">
                    <a16:rowId xmlns:a16="http://schemas.microsoft.com/office/drawing/2014/main" val="1211743428"/>
                  </a:ext>
                </a:extLst>
              </a:tr>
              <a:tr h="396314">
                <a:tc>
                  <a:txBody>
                    <a:bodyPr/>
                    <a:lstStyle/>
                    <a:p>
                      <a:r>
                        <a:rPr lang="en-US" sz="1100" b="1" baseline="0" dirty="0"/>
                        <a:t>Codes of Practice</a:t>
                      </a:r>
                    </a:p>
                  </a:txBody>
                  <a:tcPr/>
                </a:tc>
                <a:tc>
                  <a:txBody>
                    <a:bodyPr/>
                    <a:lstStyle/>
                    <a:p>
                      <a:r>
                        <a:rPr lang="en-GB" sz="1100" dirty="0"/>
                        <a:t>A set of written rules to explain how people in a certain profession should behave. Most professional bodies have a code of practice, demonstrating advice and guidelines for delivering quality care and describing standards of conduct.</a:t>
                      </a:r>
                    </a:p>
                  </a:txBody>
                  <a:tcPr/>
                </a:tc>
                <a:extLst>
                  <a:ext uri="{0D108BD9-81ED-4DB2-BD59-A6C34878D82A}">
                    <a16:rowId xmlns:a16="http://schemas.microsoft.com/office/drawing/2014/main" val="688285124"/>
                  </a:ext>
                </a:extLst>
              </a:tr>
            </a:tbl>
          </a:graphicData>
        </a:graphic>
      </p:graphicFrame>
      <p:graphicFrame>
        <p:nvGraphicFramePr>
          <p:cNvPr id="11" name="Table 11">
            <a:extLst>
              <a:ext uri="{FF2B5EF4-FFF2-40B4-BE49-F238E27FC236}">
                <a16:creationId xmlns:a16="http://schemas.microsoft.com/office/drawing/2014/main" id="{6A196CDE-C136-466E-BC14-BD275792BADA}"/>
              </a:ext>
            </a:extLst>
          </p:cNvPr>
          <p:cNvGraphicFramePr>
            <a:graphicFrameLocks noGrp="1"/>
          </p:cNvGraphicFramePr>
          <p:nvPr>
            <p:extLst>
              <p:ext uri="{D42A27DB-BD31-4B8C-83A1-F6EECF244321}">
                <p14:modId xmlns:p14="http://schemas.microsoft.com/office/powerpoint/2010/main" val="1962903515"/>
              </p:ext>
            </p:extLst>
          </p:nvPr>
        </p:nvGraphicFramePr>
        <p:xfrm>
          <a:off x="172962" y="2916878"/>
          <a:ext cx="11846072" cy="3860701"/>
        </p:xfrm>
        <a:graphic>
          <a:graphicData uri="http://schemas.openxmlformats.org/drawingml/2006/table">
            <a:tbl>
              <a:tblPr firstRow="1" bandRow="1">
                <a:tableStyleId>{D7AC3CCA-C797-4891-BE02-D94E43425B78}</a:tableStyleId>
              </a:tblPr>
              <a:tblGrid>
                <a:gridCol w="5923036">
                  <a:extLst>
                    <a:ext uri="{9D8B030D-6E8A-4147-A177-3AD203B41FA5}">
                      <a16:colId xmlns:a16="http://schemas.microsoft.com/office/drawing/2014/main" val="2386818123"/>
                    </a:ext>
                  </a:extLst>
                </a:gridCol>
                <a:gridCol w="5923036">
                  <a:extLst>
                    <a:ext uri="{9D8B030D-6E8A-4147-A177-3AD203B41FA5}">
                      <a16:colId xmlns:a16="http://schemas.microsoft.com/office/drawing/2014/main" val="3764417355"/>
                    </a:ext>
                  </a:extLst>
                </a:gridCol>
              </a:tblGrid>
              <a:tr h="1925221">
                <a:tc>
                  <a:txBody>
                    <a:bodyPr/>
                    <a:lstStyle/>
                    <a:p>
                      <a:pPr algn="ctr"/>
                      <a:r>
                        <a:rPr lang="en-GB" sz="1100" b="1" dirty="0"/>
                        <a:t>The White Paper: Valuing People -  A New Strategy for Learning Disabilities for the 21</a:t>
                      </a:r>
                      <a:r>
                        <a:rPr lang="en-GB" sz="1100" b="1" baseline="30000" dirty="0"/>
                        <a:t>st</a:t>
                      </a:r>
                      <a:r>
                        <a:rPr lang="en-GB" sz="1100" b="1" dirty="0"/>
                        <a:t> Century</a:t>
                      </a:r>
                    </a:p>
                    <a:p>
                      <a:pPr algn="l"/>
                      <a:r>
                        <a:rPr lang="en-GB" sz="1100" b="0" dirty="0"/>
                        <a:t>Valuing People (2001) sought to underpin the government’s vision for people with learning disabilities by confirming four key principles of rights, independence, choice and inclusion.</a:t>
                      </a:r>
                    </a:p>
                    <a:p>
                      <a:pPr algn="l"/>
                      <a:r>
                        <a:rPr lang="en-GB" sz="1100" b="0" dirty="0"/>
                        <a:t>Key elements included: An end to long-stay hospitals. </a:t>
                      </a:r>
                    </a:p>
                    <a:p>
                      <a:pPr algn="l"/>
                      <a:r>
                        <a:rPr lang="en-GB" sz="1100" b="0" dirty="0"/>
                        <a:t>A five-year programme to modernise local council day services. </a:t>
                      </a:r>
                    </a:p>
                    <a:p>
                      <a:pPr algn="l"/>
                      <a:r>
                        <a:rPr lang="en-GB" sz="1100" b="0" dirty="0"/>
                        <a:t>A new national learning disability information centre and helpline in conjunction with Mencap. </a:t>
                      </a:r>
                    </a:p>
                    <a:p>
                      <a:pPr algn="l"/>
                      <a:r>
                        <a:rPr lang="en-GB" sz="1100" b="0" dirty="0"/>
                        <a:t>A national forum for people with learning disabilities. </a:t>
                      </a:r>
                    </a:p>
                    <a:p>
                      <a:pPr algn="l"/>
                      <a:r>
                        <a:rPr lang="en-GB" sz="1100" b="0" dirty="0"/>
                        <a:t>Specialist local services for people with severe and challenging behaviour, and integrated facilities for children with severe disabilities and complex needs.</a:t>
                      </a:r>
                    </a:p>
                    <a:p>
                      <a:pPr algn="l"/>
                      <a:r>
                        <a:rPr lang="en-GB" sz="1100" b="0" dirty="0"/>
                        <a:t>An extension of eligibility to direct payments, a scheme which allows service users to choose and purchase their own care.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rPr>
                        <a:t>Fair Access to Care Services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Fair Access to Care Services (FACS) guidelines were introduced by the government in 2003 as a means of providing local authorities with a common framework for determining individuals’ eligibility for social care services and addressing inconsistencies in outcomes across the country.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Four categories: critical, substantial, moderate and low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Some local authorities will only offer help if the individual is in the critical or substantial categories, but this does vary across the country even though this system was meant to iron out inconsistencies in outcomes.</a:t>
                      </a:r>
                    </a:p>
                  </a:txBody>
                  <a:tcPr/>
                </a:tc>
                <a:extLst>
                  <a:ext uri="{0D108BD9-81ED-4DB2-BD59-A6C34878D82A}">
                    <a16:rowId xmlns:a16="http://schemas.microsoft.com/office/drawing/2014/main" val="3442813080"/>
                  </a:ext>
                </a:extLst>
              </a:tr>
              <a:tr h="19252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rPr>
                        <a:t>No Secrets 2000 on protection of Vulnerable Adults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Local authorities are bound to follow No Secrets guidance unless under exceptional circumstances. It requires the identification of who is at risk and why. It requires local authorities to set up a multi-agency group led by social services but also involving NHS bodies and police to develop joint codes of practice and ways of working together. Multi-agencies should also develop policies for responding to allegations as well as carrying out investigations balancing confidentiality with information sharing.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mn-lt"/>
                          <a:ea typeface="+mn-ea"/>
                          <a:cs typeface="+mn-cs"/>
                        </a:rPr>
                        <a:t>Death by Indifference (Mencap, 2007)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This report sets out why Mencap believes there is institutional discrimination within the NHS, and why individuals with a learning disability get worse health care than non-disabled people. It presents the stories of six people who they believe have died unnecessarily through doctors and nurses treating these individuals while failing to understand the medical needs or appreciate the seriousness of their conditions that led to their death.</a:t>
                      </a:r>
                    </a:p>
                  </a:txBody>
                  <a:tcPr/>
                </a:tc>
                <a:extLst>
                  <a:ext uri="{0D108BD9-81ED-4DB2-BD59-A6C34878D82A}">
                    <a16:rowId xmlns:a16="http://schemas.microsoft.com/office/drawing/2014/main" val="3857686629"/>
                  </a:ext>
                </a:extLst>
              </a:tr>
            </a:tbl>
          </a:graphicData>
        </a:graphic>
      </p:graphicFrame>
    </p:spTree>
    <p:extLst>
      <p:ext uri="{BB962C8B-B14F-4D97-AF65-F5344CB8AC3E}">
        <p14:creationId xmlns:p14="http://schemas.microsoft.com/office/powerpoint/2010/main" val="735440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A471AC5934984596652C01BEA8936A" ma:contentTypeVersion="12" ma:contentTypeDescription="Create a new document." ma:contentTypeScope="" ma:versionID="feb26af90ac905e2bca557270678a4bc">
  <xsd:schema xmlns:xsd="http://www.w3.org/2001/XMLSchema" xmlns:xs="http://www.w3.org/2001/XMLSchema" xmlns:p="http://schemas.microsoft.com/office/2006/metadata/properties" xmlns:ns2="18999902-e0e1-46b9-8069-9040d1208bed" xmlns:ns3="936c6605-b322-41ae-92d4-b4baec53c1b0" targetNamespace="http://schemas.microsoft.com/office/2006/metadata/properties" ma:root="true" ma:fieldsID="3c177ba93cd2f09d614108502ab0b545" ns2:_="" ns3:_="">
    <xsd:import namespace="18999902-e0e1-46b9-8069-9040d1208bed"/>
    <xsd:import namespace="936c6605-b322-41ae-92d4-b4baec53c1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99902-e0e1-46b9-8069-9040d1208b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6c6605-b322-41ae-92d4-b4baec53c1b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6A8042-AB3F-4402-A762-455B1330E1AB}"/>
</file>

<file path=customXml/itemProps2.xml><?xml version="1.0" encoding="utf-8"?>
<ds:datastoreItem xmlns:ds="http://schemas.openxmlformats.org/officeDocument/2006/customXml" ds:itemID="{0F1881DC-7F59-41C2-A9C7-397A6454D054}"/>
</file>

<file path=customXml/itemProps3.xml><?xml version="1.0" encoding="utf-8"?>
<ds:datastoreItem xmlns:ds="http://schemas.openxmlformats.org/officeDocument/2006/customXml" ds:itemID="{17D38547-CD32-4A82-8A29-4225C7699B27}"/>
</file>

<file path=docProps/app.xml><?xml version="1.0" encoding="utf-8"?>
<Properties xmlns="http://schemas.openxmlformats.org/officeDocument/2006/extended-properties" xmlns:vt="http://schemas.openxmlformats.org/officeDocument/2006/docPropsVTypes">
  <TotalTime>1430</TotalTime>
  <Words>3239</Words>
  <Application>Microsoft Office PowerPoint</Application>
  <PresentationFormat>Widescreen</PresentationFormat>
  <Paragraphs>310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Health &amp; Social Care  Knowledge Organiser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Wigston Academies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&amp; Social Care  Knowledge Organisers</dc:title>
  <dc:creator>A Pollon</dc:creator>
  <cp:lastModifiedBy>Kathryn Bannister</cp:lastModifiedBy>
  <cp:revision>58</cp:revision>
  <dcterms:created xsi:type="dcterms:W3CDTF">2019-10-03T13:43:34Z</dcterms:created>
  <dcterms:modified xsi:type="dcterms:W3CDTF">2021-10-22T20:08:08Z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0x010100E7A471AC5934984596652C01BEA8936A</vt:lpwstr>
  </property>
</Properties>
</file>